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6" r:id="rId5"/>
    <p:sldId id="263" r:id="rId6"/>
    <p:sldId id="261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7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schoolguide.ru/index.php/progs/school-russia.html" TargetMode="Externa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schoolguide.ru/index.php/progs/peterson-fgos.html" TargetMode="External"/><Relationship Id="rId2" Type="http://schemas.openxmlformats.org/officeDocument/2006/relationships/hyperlink" Target="http://schoolguide.ru/index.php/progs/perspectiva.html" TargetMode="Externa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schoolguide.ru/index.php/progs/2100-2011.html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РМО учителей музыки и музыкальных руководителей </a:t>
            </a:r>
            <a:r>
              <a:rPr lang="ru-RU" dirty="0" err="1" smtClean="0"/>
              <a:t>д</a:t>
            </a:r>
            <a:r>
              <a:rPr lang="ru-RU" dirty="0" smtClean="0"/>
              <a:t>/с </a:t>
            </a:r>
            <a:r>
              <a:rPr lang="ru-RU" dirty="0" err="1" smtClean="0"/>
              <a:t>Баргузинского</a:t>
            </a:r>
            <a:r>
              <a:rPr lang="ru-RU" dirty="0" smtClean="0"/>
              <a:t> района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2428868"/>
            <a:ext cx="6400800" cy="3571900"/>
          </a:xfrm>
        </p:spPr>
        <p:txBody>
          <a:bodyPr/>
          <a:lstStyle/>
          <a:p>
            <a:r>
              <a:rPr lang="ru-RU" dirty="0" smtClean="0"/>
              <a:t>Тема круглого стола </a:t>
            </a:r>
          </a:p>
          <a:p>
            <a:r>
              <a:rPr lang="ru-RU" dirty="0" smtClean="0"/>
              <a:t>««Музыка» в условиях реализация ФГОС   на разных ступенях образования»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571480"/>
          </a:xfrm>
        </p:spPr>
        <p:txBody>
          <a:bodyPr>
            <a:normAutofit fontScale="90000"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Народное музыкальное творчество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2531" name="Содержимое 9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Устное народное музыкальное творчество как часть общей культуры народа. Особенности восприятия музыкального фольклора своего народа и других народов мира. </a:t>
            </a:r>
          </a:p>
          <a:p>
            <a:pPr eaLnBrk="1" hangingPunct="1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Песенность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напевность как феномен русского народного пения, искусство распева тонов и импровизации. Русская народная музыка и ее основные жанры (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наиболее распространенные разновидности обрядовых песен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трудовые песни,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былины, лирические песни, частушки). Исполнительские типы художественного общения: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самообщение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" ("пение для себя"), сказительское (для аудитории), игровое (детское, обрядовое, танцевальное и др.), соревновательное (при активной реакции публики)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Народно-песенные истоки русской профессиональной музыки. Способы обращения композиторов к народной музыке. </a:t>
            </a:r>
          </a:p>
          <a:p>
            <a:pPr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Музыкальный фольклор народов России и других стран: интонационное своеобразие музыкального фольклора разных народов; образцы песенной и инструментальной народной музыки, получившие широкое распространение в музыкальной культуре других народов (полька, вальс,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полонез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и др.). </a:t>
            </a:r>
          </a:p>
          <a:p>
            <a:pPr eaLnBrk="1" hangingPunct="1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1000108"/>
          </a:xfrm>
        </p:spPr>
        <p:txBody>
          <a:bodyPr>
            <a:norm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Русская музыка от эпохи средневековья до рубежа XIX - ХХ веков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8" name="Содержимое 1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5929312"/>
          </a:xfrm>
        </p:spPr>
        <p:txBody>
          <a:bodyPr>
            <a:normAutofit lnSpcReduction="10000"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Духовная музыка в эпоху средневековья: знаменный распев.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Духовная музыка в синтезе с храмовым искусством.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Общая характеристика духовной и светской музыкальной культуры второй половины XVII - XVIII веков: влияние западноевропейской музыки на развитие русского музыкального искусства; становление и утверждение светской музыки в русской музыкальной культуре XVII века; основные жанры профессиональной музыки: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кант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партесный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концерт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хоровой концерт.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Знакомство с музыкой Д.С.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Бортнянского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Музыкальная культура XIX века: формирование русской классической школы.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Роль фольклора как основы профессионального музыкального творчества. Обращение композиторов к национальному фольклору и к фольклору других народов. Особенности проявления романтизма в русской музыке. Драматизм, героика, психологизм, картинность, народно-эпическая образность как характерные особенности русской классической школы. 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Развитие жанров светской музыки: камерная инструментальная (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прелюдия, ноктюрн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и др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.) и вокальная музыка (романс); концерт; симфония; опера, балет. 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066800"/>
          </a:xfrm>
        </p:spPr>
        <p:txBody>
          <a:bodyPr>
            <a:norm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Зарубежная музыка от эпохи средневековья до рубежа XIX - ХХ веков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9" name="Содержимое 1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Средневековая духовная музыка западноевропейской традиции:</a:t>
            </a: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 григорианский хорал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hangingPunct="1"/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Западноевропейская музыка эпохи Возрождения: </a:t>
            </a: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вилланелла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мадригал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мотет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О.Лассо, Д.Палестрина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). Связь профессиональной композиторской музыки с народным музыкальным творчеством и ее своеобразие. </a:t>
            </a:r>
          </a:p>
          <a:p>
            <a:pPr eaLnBrk="1" hangingPunct="1"/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Западноевропейская музыка эпохи Барокко. Знакомство с творчеством И.-С.Баха на примере жанров прелюдии, фуги, </a:t>
            </a: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мессы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hangingPunct="1"/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Классицизм и романтизм в западноевропейской музыке. Общая характеристика венской классической школы (</a:t>
            </a: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И.Гайдн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, В.-А. Моцарт, Л. ван Бетховен). Отличительные черты творчества композиторов-романтиков (Ф.Шопен</a:t>
            </a: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Ф.Лист,</a:t>
            </a: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 Р.Шуман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Ф.Шуберт, Э. Григ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). Основные жанры светской музыки: камерная инструментальная музыка </a:t>
            </a: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(прелюдия, ноктюрн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и др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, соната, симфония </a:t>
            </a: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и др.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Знакомство с оперным жанром в музыке западноевропейских композиторов XIX века на примере творчества Ж.Бизе, </a:t>
            </a: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Дж.Верди, Дж.Рос-сини.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Знакомство с образцами духовной музыки: </a:t>
            </a: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реквием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hangingPunct="1"/>
            <a:endParaRPr lang="ru-RU" sz="16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2" y="285728"/>
            <a:ext cx="8643998" cy="785794"/>
          </a:xfrm>
        </p:spPr>
        <p:txBody>
          <a:bodyPr>
            <a:normAutofit fontScale="90000"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Отечественное и зарубежное музыкальное искусство ХХ века.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6" name="Содержимое 1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6500812"/>
          </a:xfrm>
        </p:spPr>
        <p:txBody>
          <a:bodyPr>
            <a:normAutofit lnSpcReduction="10000"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Традиции и новаторство в творчестве композиторов ХХ столетия. Стилевое многообразие музыки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импрессионизм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экспрессионизм,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неофольклоризм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неоклассицизм и др.).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Взаимопроникновение "легкой" и "серьезной" музыки. 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Знакомство с наиболее яркими произведениями отечественных композиторов академической направленности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И.Ф.Стравин-ский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С.С.Прокофьев, Д.Д.Шостакович,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Г.В.Свиридов, Р.К.Щедрин, А.И.Хачатурян,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А.Г.Шнитке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зарубежных композиторов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К.Де-бюсси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К.Орф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М.Равель, Б.Бриттен, А.Шенберг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Джаз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Л.Армстронг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Д.Эллингтон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К.Бейси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Л.Утесов).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Спиричуэл, блюз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(Э.Фицджеральд).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Симфоджаз (Дж.Гершвин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Творчество отечественных композиторов-песенников, ставшее "музыкальным символом" своего времени (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И.О.Дунаевский, А.В. Александров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Многообразие современной популярной музыки: отечественной: авторская песня (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Б.Ш.Окуджава, В.С.Высоцкий, А.И.Галич); мюзикл (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Л.Бернстайн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), рок-опера (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Э.-Л.Уэббер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); рок-н-ролл (Э. Пресли); британский бит ("Битлз"), фолк-рок (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Б.Дилан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); хард-рок ("Лед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Зеппелин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", "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Дип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Пёпл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");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арт-рок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("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Пинк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Флойд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");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реггей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(Б. Марли),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хеви-метал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("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Джудас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Прист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") и др.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2" y="428604"/>
            <a:ext cx="8443914" cy="642918"/>
          </a:xfrm>
        </p:spPr>
        <p:txBody>
          <a:bodyPr>
            <a:normAutofit fontScale="90000"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Представления о музыкальной жизни России и других стран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Содержимое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6000768"/>
          </a:xfrm>
        </p:spPr>
        <p:txBody>
          <a:bodyPr>
            <a:normAutofit lnSpcReduction="10000"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Выдающиеся российские исполнители: Ф.И.Шаляпин,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С.В. Рахманинов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С.Т.Рихтер,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Э.Г.Гилельс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Д.Ф.Ойстрах,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Е.А.Мравин-ский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Е.Ф.Светланов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А.В.Свешников и др.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Выдающиеся зарубежные исполнители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Э.Карузо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М.Каллас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Р.Тибальди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Э.Горовиц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И.Менухин, А.Рубинштейн, Г. фон Караян, А.Тосканини и др.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Международный музыкальный конкурс исполнителей имени П.И.Чайковского. 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Всемирно известные театры оперы и балета: Большой театр (Россия, Москва),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Мариинский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театр (Россия, С.-Петербург);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Скала (Италия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Милан),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Гранд-опера (Франция, Париж), Ковент-Гарден (Англия, Лондон), Метрополитен-опера (США, Нью-Йорк).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Центры отечественной музыкальной культуры и музыкального образования: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Музей музыкальной культуры имени М.И.Глинки. Московская государственная консерватория имени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П.И.Чайковско-го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Санкт-Петербургская государственная консерватория имени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Н.А.Римского-Корсакова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Выдающиеся российские музыкальные коллективы: Русский народный академический хор им. М.Е.Пятницкого, Русский народный академический оркестр им. Н.П.Осипова, Государственный академический оркестр Ленинградской филармонии.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2" y="642918"/>
            <a:ext cx="8443914" cy="500042"/>
          </a:xfrm>
        </p:spPr>
        <p:txBody>
          <a:bodyPr>
            <a:no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Музыка в формировании духовной культуры личности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Содержимое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572140"/>
          </a:xfrm>
        </p:spPr>
        <p:txBody>
          <a:bodyPr>
            <a:normAutofit fontScale="92500" lnSpcReduction="10000"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Специфика музыки и ее место в ряду других видов искусства. Родство художественных образов разных искусств. Общность тем,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взаимодополнение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выразительных средств разных искусств (звучаний, линий, красок). Музыка в театре и кино. 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Коммуникативная, этическая, эстетическая и познавательно-просветительская направленность музыкального искусства, его возможности в духовном совершенствовании личности. Музыкальное искусство в преобразовании духовного мира человека, достижении комфортности его душевного состояния. 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Своеобразие раскрытия вечных проблем жизни в творчестве композиторов различных эпох и стилевых направлений: жизни и смерти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(реквиемы В.-А.Моцарта, Д.Верди, Б.Бриттена),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вечности духа и кратковременности земной жизни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(в творчестве И.-С. Баха),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любви и ненависти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("Ромео и Джульетта" У.Шекспира в трактовках Г.Берлиоза, П.И.Чайковского и С.С.Прокофьева);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войны и мира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(творчество Д.Д.Шостаковича, Г.Малера,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Д.Б.Кабалевского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 личности и общества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(Л.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ван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Бетховен, А.И.Хачатурян,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А.Г.Шнитке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);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внутренних противоречий в душе человека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(М.П.Мусоргский,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Р.Шу-ман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Ж.Бизе)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и др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. 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785794"/>
            <a:ext cx="8229600" cy="1066800"/>
          </a:xfrm>
        </p:spPr>
        <p:txBody>
          <a:bodyPr>
            <a:normAutofit fontScale="90000"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Программы обучения в начальной школе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9699" name="Содержимое 1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Программа "Школа России" </a:t>
            </a:r>
            <a:endParaRPr lang="ru-RU" sz="28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"Школа Росcии"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-  это учебно-методический комплект для 4-летней начальной школы. Научный руководитель комплекта - Андрей Анатольевич Плешаков, кандидат педагогических наук. В качестве единого целостного комплект «Школа России» работает с 2001 года. «Школа России» — это один из самых известных и востребованных учебно-методических комплектов для обучения в начальной школе. УМК постоянно обновляется и является надёжным инструментом реализации стандарта второго поколения.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1066800"/>
          </a:xfrm>
        </p:spPr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Программа Перспектива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1746" name="Содержимое 1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26025"/>
          </a:xfrm>
        </p:spPr>
        <p:txBody>
          <a:bodyPr>
            <a:normAutofit lnSpcReduction="10000"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b="1" dirty="0" smtClean="0">
                <a:solidFill>
                  <a:srgbClr val="002060"/>
                </a:solidFill>
                <a:hlinkClick r:id="rId2"/>
              </a:rPr>
              <a:t>Программа "Перспектива" (ФГОС) </a:t>
            </a:r>
            <a:endParaRPr lang="ru-RU" sz="1800" b="1" dirty="0" smtClean="0">
              <a:solidFill>
                <a:srgbClr val="002060"/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b="1" dirty="0" smtClean="0"/>
              <a:t>"Перспектива"</a:t>
            </a:r>
            <a:r>
              <a:rPr lang="ru-RU" sz="1800" dirty="0" smtClean="0"/>
              <a:t> - это система учебников (учебно-методический комплекс) для начальной школы, которая включает в себя завершенные предметные линии :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smtClean="0"/>
              <a:t>- </a:t>
            </a:r>
            <a:r>
              <a:rPr lang="ru-RU" sz="1800" b="1" dirty="0" smtClean="0"/>
              <a:t>Русский язык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r>
              <a:rPr lang="ru-RU" sz="1800" dirty="0" smtClean="0"/>
              <a:t>   Азбука. Авторы: Климанова Л.Ф., Макеева С.Г. </a:t>
            </a:r>
            <a:br>
              <a:rPr lang="ru-RU" sz="1800" dirty="0" smtClean="0"/>
            </a:br>
            <a:r>
              <a:rPr lang="ru-RU" sz="1800" dirty="0" smtClean="0"/>
              <a:t>   Русский язык. Авторы: Климанова Л.Ф., Макеева С.Г., Бабушкина Т.В.</a:t>
            </a:r>
            <a:br>
              <a:rPr lang="ru-RU" sz="1800" dirty="0" smtClean="0"/>
            </a:br>
            <a:r>
              <a:rPr lang="ru-RU" sz="1800" dirty="0" smtClean="0"/>
              <a:t>- </a:t>
            </a:r>
            <a:r>
              <a:rPr lang="ru-RU" sz="1800" b="1" dirty="0" smtClean="0"/>
              <a:t>Литературное чтение</a:t>
            </a:r>
            <a:r>
              <a:rPr lang="ru-RU" sz="1800" dirty="0" smtClean="0"/>
              <a:t>. Авторы: Климанова Л.Ф., Горецкий В.Г., Виноградская Л.А., </a:t>
            </a:r>
            <a:r>
              <a:rPr lang="ru-RU" sz="1800" dirty="0" err="1" smtClean="0"/>
              <a:t>Бойкина</a:t>
            </a:r>
            <a:r>
              <a:rPr lang="ru-RU" sz="1800" dirty="0" smtClean="0"/>
              <a:t> М.В.</a:t>
            </a:r>
            <a:br>
              <a:rPr lang="ru-RU" sz="1800" dirty="0" smtClean="0"/>
            </a:br>
            <a:r>
              <a:rPr lang="ru-RU" sz="1800" dirty="0" smtClean="0"/>
              <a:t>- </a:t>
            </a:r>
            <a:r>
              <a:rPr lang="ru-RU" sz="1800" b="1" dirty="0" smtClean="0"/>
              <a:t>Английский язык</a:t>
            </a:r>
            <a:r>
              <a:rPr lang="ru-RU" sz="1800" dirty="0" smtClean="0"/>
              <a:t> (2-4 класс). </a:t>
            </a:r>
            <a:br>
              <a:rPr lang="ru-RU" sz="1800" dirty="0" smtClean="0"/>
            </a:br>
            <a:r>
              <a:rPr lang="ru-RU" sz="1800" dirty="0" smtClean="0"/>
              <a:t>  </a:t>
            </a:r>
            <a:r>
              <a:rPr lang="ru-RU" sz="1800" b="1" dirty="0" smtClean="0">
                <a:hlinkClick r:id="rId3"/>
              </a:rPr>
              <a:t>Математика</a:t>
            </a:r>
            <a:r>
              <a:rPr lang="ru-RU" sz="1800" dirty="0" smtClean="0">
                <a:hlinkClick r:id="rId3"/>
              </a:rPr>
              <a:t>. </a:t>
            </a:r>
            <a:r>
              <a:rPr lang="ru-RU" sz="1800" b="1" dirty="0" smtClean="0">
                <a:hlinkClick r:id="rId3"/>
              </a:rPr>
              <a:t>«Учусь учиться»</a:t>
            </a:r>
            <a:r>
              <a:rPr lang="ru-RU" sz="1800" dirty="0" smtClean="0"/>
              <a:t> Автор </a:t>
            </a:r>
            <a:r>
              <a:rPr lang="ru-RU" sz="1800" dirty="0" err="1" smtClean="0"/>
              <a:t>Петерсон</a:t>
            </a:r>
            <a:r>
              <a:rPr lang="ru-RU" sz="1800" dirty="0" smtClean="0"/>
              <a:t> Л.Г.</a:t>
            </a:r>
            <a:br>
              <a:rPr lang="ru-RU" sz="1800" dirty="0" smtClean="0"/>
            </a:br>
            <a:r>
              <a:rPr lang="ru-RU" sz="1800" dirty="0" smtClean="0"/>
              <a:t>- </a:t>
            </a:r>
            <a:r>
              <a:rPr lang="ru-RU" sz="1800" b="1" dirty="0" smtClean="0"/>
              <a:t>Информатика</a:t>
            </a:r>
            <a:r>
              <a:rPr lang="ru-RU" sz="1800" dirty="0" smtClean="0"/>
              <a:t>. Авторы: </a:t>
            </a:r>
            <a:r>
              <a:rPr lang="ru-RU" sz="1800" dirty="0" err="1" smtClean="0"/>
              <a:t>Рудченко</a:t>
            </a:r>
            <a:r>
              <a:rPr lang="ru-RU" sz="1800" dirty="0" smtClean="0"/>
              <a:t> Т.А., Семёнова А.Л.</a:t>
            </a:r>
            <a:br>
              <a:rPr lang="ru-RU" sz="1800" dirty="0" smtClean="0"/>
            </a:br>
            <a:r>
              <a:rPr lang="ru-RU" sz="1800" dirty="0" smtClean="0"/>
              <a:t>- </a:t>
            </a:r>
            <a:r>
              <a:rPr lang="ru-RU" sz="1800" b="1" dirty="0" smtClean="0"/>
              <a:t>Окружающий мир</a:t>
            </a:r>
            <a:r>
              <a:rPr lang="ru-RU" sz="1800" dirty="0" smtClean="0"/>
              <a:t>. Авторы: Плешаков А.А., Новицкая М.Ю.</a:t>
            </a:r>
            <a:br>
              <a:rPr lang="ru-RU" sz="1800" dirty="0" smtClean="0"/>
            </a:br>
            <a:r>
              <a:rPr lang="ru-RU" sz="1800" dirty="0" smtClean="0"/>
              <a:t>- </a:t>
            </a:r>
            <a:r>
              <a:rPr lang="ru-RU" sz="1800" b="1" dirty="0" smtClean="0"/>
              <a:t>Музыка</a:t>
            </a:r>
            <a:r>
              <a:rPr lang="ru-RU" sz="1800" dirty="0" smtClean="0"/>
              <a:t>. Авторы: Критская Е.Д., Сергеева Г.П., </a:t>
            </a:r>
            <a:r>
              <a:rPr lang="ru-RU" sz="1800" dirty="0" err="1" smtClean="0"/>
              <a:t>Шмагина</a:t>
            </a:r>
            <a:r>
              <a:rPr lang="ru-RU" sz="1800" dirty="0" smtClean="0"/>
              <a:t> Т.С.</a:t>
            </a:r>
            <a:br>
              <a:rPr lang="ru-RU" sz="1800" dirty="0" smtClean="0"/>
            </a:br>
            <a:r>
              <a:rPr lang="ru-RU" sz="1800" dirty="0" smtClean="0"/>
              <a:t>- </a:t>
            </a:r>
            <a:r>
              <a:rPr lang="ru-RU" sz="1800" b="1" dirty="0" smtClean="0"/>
              <a:t>Изобразительное искусство</a:t>
            </a:r>
            <a:r>
              <a:rPr lang="ru-RU" sz="1800" dirty="0" smtClean="0"/>
              <a:t>. Авторы: </a:t>
            </a:r>
            <a:r>
              <a:rPr lang="ru-RU" sz="1800" dirty="0" err="1" smtClean="0"/>
              <a:t>Шпикалова</a:t>
            </a:r>
            <a:r>
              <a:rPr lang="ru-RU" sz="1800" dirty="0" smtClean="0"/>
              <a:t> Т.Я., Ершова Л.В.</a:t>
            </a:r>
            <a:br>
              <a:rPr lang="ru-RU" sz="1800" dirty="0" smtClean="0"/>
            </a:br>
            <a:r>
              <a:rPr lang="ru-RU" sz="1800" dirty="0" smtClean="0"/>
              <a:t> 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785794"/>
            <a:ext cx="8229600" cy="946928"/>
          </a:xfrm>
        </p:spPr>
        <p:txBody>
          <a:bodyPr>
            <a:normAutofit fontScale="90000"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ru-RU" sz="3100" b="1" dirty="0" smtClean="0">
                <a:solidFill>
                  <a:srgbClr val="002060"/>
                </a:solidFill>
                <a:hlinkClick r:id="rId2"/>
              </a:rPr>
              <a:t>Программа "Школа 2100" (ФГОС) </a:t>
            </a: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2771" name="Содержимое 1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454650"/>
          </a:xfrm>
        </p:spPr>
        <p:txBody>
          <a:bodyPr/>
          <a:lstStyle/>
          <a:p>
            <a:pPr eaLnBrk="1" hangingPunct="1"/>
            <a:endParaRPr lang="ru-RU" sz="2000" b="1" smtClean="0"/>
          </a:p>
          <a:p>
            <a:pPr eaLnBrk="1" hangingPunct="1"/>
            <a:r>
              <a:rPr lang="ru-RU" sz="2000" b="1" smtClean="0"/>
              <a:t>Образовательная система «Школа 2100»</a:t>
            </a:r>
            <a:r>
              <a:rPr lang="ru-RU" sz="2000" smtClean="0"/>
              <a:t> - первый и единственный в России и странах СНГ современный опыт создания целостной образовательной модели, последовательно предлагающей системное и непрерывное  обучение детей от младшего дошкольного возраста до окончания старшей школы. Научные руководители - А.А.Леонтьев, Д.И.Фельдштейн, С.К.Бондырева, Ш.А.Амонашвили.</a:t>
            </a:r>
          </a:p>
          <a:p>
            <a:pPr eaLnBrk="1" hangingPunct="1"/>
            <a:r>
              <a:rPr lang="ru-RU" sz="2000" b="1" smtClean="0"/>
              <a:t>«Школа 2100» для начальной школы </a:t>
            </a:r>
            <a:r>
              <a:rPr lang="ru-RU" sz="2000" smtClean="0"/>
              <a:t>- это система учебников (учебно-методический комплект) для 1-4 классов общеобразовательных учреждений, которая обеспечивает достижение требований к результатам освоения основной образовательной программы начального общего образования.</a:t>
            </a:r>
          </a:p>
          <a:p>
            <a:pPr eaLnBrk="1" hangingPunct="1"/>
            <a:r>
              <a:rPr lang="ru-RU" sz="2000" smtClean="0"/>
              <a:t>♦ </a:t>
            </a:r>
            <a:r>
              <a:rPr lang="ru-RU" sz="2000" b="1" smtClean="0"/>
              <a:t>Музыка.</a:t>
            </a:r>
            <a:r>
              <a:rPr lang="ru-RU" sz="2000" smtClean="0"/>
              <a:t> </a:t>
            </a:r>
            <a:r>
              <a:rPr lang="ru-RU" sz="2000" i="1" smtClean="0"/>
              <a:t>Авторы: </a:t>
            </a:r>
            <a:r>
              <a:rPr lang="ru-RU" sz="2000" smtClean="0"/>
              <a:t>Усачева В.О., Школяр Л.В. </a:t>
            </a:r>
          </a:p>
          <a:p>
            <a:pPr eaLnBrk="1" hangingPunct="1"/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69753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ru-RU" i="1" dirty="0" smtClean="0"/>
          </a:p>
          <a:p>
            <a:pPr algn="ctr">
              <a:buNone/>
            </a:pPr>
            <a:r>
              <a:rPr lang="ru-RU" i="1" dirty="0" smtClean="0"/>
              <a:t>Музыка на всех ступенях образования  ребенка является одним  из основных предметов, обеспечивающих  освоение искусства как духовного наследия  человечества. Опыт  эмоционально-образного восприятия музыки, знаний и умения, приобретенные  при ее изучении станут фундаментом обучения на дальнейших ступенях общего образования, обеспечат введение учащихся в мир  искусства и понимание неразрывной  взаимосвязи музыки в жизни.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ru-RU" sz="18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</a:t>
            </a:r>
            <a:br>
              <a:rPr lang="ru-RU" sz="18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2200" dirty="0" smtClean="0">
                <a:solidFill>
                  <a:srgbClr val="FF0000"/>
                </a:solidFill>
                <a:effectLst/>
              </a:rPr>
              <a:t> </a:t>
            </a:r>
            <a:br>
              <a:rPr lang="ru-RU" sz="2200" dirty="0" smtClean="0">
                <a:solidFill>
                  <a:srgbClr val="FF0000"/>
                </a:solidFill>
                <a:effectLst/>
              </a:rPr>
            </a:br>
            <a:r>
              <a:rPr lang="ru-RU" sz="2200" dirty="0" smtClean="0">
                <a:solidFill>
                  <a:srgbClr val="FF0000"/>
                </a:solidFill>
                <a:effectLst/>
              </a:rPr>
              <a:t>ФЕДЕРАЛЬНЫЙ ГОСУДАРСТВЕННЫЙ ОБРАЗОВАТЕЛЬНЫЙ СТАНДАРТ</a:t>
            </a:r>
            <a:br>
              <a:rPr lang="ru-RU" sz="2200" dirty="0" smtClean="0">
                <a:solidFill>
                  <a:srgbClr val="FF0000"/>
                </a:solidFill>
                <a:effectLst/>
              </a:rPr>
            </a:br>
            <a:r>
              <a:rPr lang="ru-RU" sz="2200" dirty="0" smtClean="0">
                <a:solidFill>
                  <a:srgbClr val="FF0000"/>
                </a:solidFill>
                <a:effectLst/>
              </a:rPr>
              <a:t>ОСНОВНОГО ОБЩЕГО ОБРАЗОВАНИЯ</a:t>
            </a:r>
            <a:br>
              <a:rPr lang="ru-RU" sz="2200" dirty="0" smtClean="0">
                <a:solidFill>
                  <a:srgbClr val="FF0000"/>
                </a:solidFill>
                <a:effectLst/>
              </a:rPr>
            </a:br>
            <a:endParaRPr lang="ru-RU" sz="2200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dirty="0" smtClean="0">
                <a:latin typeface="+mj-lt"/>
              </a:rPr>
              <a:t>Утвержден</a:t>
            </a:r>
            <a:br>
              <a:rPr lang="ru-RU" sz="1600" dirty="0" smtClean="0">
                <a:latin typeface="+mj-lt"/>
              </a:rPr>
            </a:br>
            <a:r>
              <a:rPr lang="ru-RU" sz="1600" dirty="0" smtClean="0">
                <a:latin typeface="+mj-lt"/>
              </a:rPr>
              <a:t>приказом Министерства образования</a:t>
            </a:r>
            <a:br>
              <a:rPr lang="ru-RU" sz="1600" dirty="0" smtClean="0">
                <a:latin typeface="+mj-lt"/>
              </a:rPr>
            </a:br>
            <a:r>
              <a:rPr lang="ru-RU" sz="1600" dirty="0" smtClean="0">
                <a:latin typeface="+mj-lt"/>
              </a:rPr>
              <a:t>и науки Российской Федерации</a:t>
            </a:r>
            <a:br>
              <a:rPr lang="ru-RU" sz="1600" dirty="0" smtClean="0">
                <a:latin typeface="+mj-lt"/>
              </a:rPr>
            </a:br>
            <a:r>
              <a:rPr lang="ru-RU" sz="1600" dirty="0" smtClean="0">
                <a:latin typeface="+mj-lt"/>
              </a:rPr>
              <a:t>от «17»  </a:t>
            </a:r>
            <a:r>
              <a:rPr lang="ru-RU" sz="1600" u="sng" dirty="0" smtClean="0">
                <a:latin typeface="+mj-lt"/>
              </a:rPr>
              <a:t>декабря</a:t>
            </a:r>
            <a:r>
              <a:rPr lang="ru-RU" sz="1600" dirty="0" smtClean="0">
                <a:latin typeface="+mj-lt"/>
              </a:rPr>
              <a:t>  2010 г. № </a:t>
            </a:r>
            <a:r>
              <a:rPr lang="ru-RU" sz="1600" u="sng" dirty="0" smtClean="0">
                <a:latin typeface="+mj-lt"/>
              </a:rPr>
              <a:t>1897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ru-RU" sz="1600" u="sng" dirty="0" smtClean="0">
              <a:latin typeface="+mj-lt"/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smtClean="0">
                <a:latin typeface="+mj-lt"/>
                <a:cs typeface="Times New Roman" pitchFamily="18" charset="0"/>
              </a:rPr>
              <a:t>1. Федеральный государственный образовательный стандарт основного общего образования (далее – Стандарт) представляет собой совокупность требований, обязательных при реализации основной образовательной программы основного общего образования образовательными учреждениями, имеющими государственную аккредитацию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smtClean="0"/>
              <a:t>2. Стандарт является основой для разработки системы объективной оценки уровня образования обучающихся на ступени основного общего образования. 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Содержимое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286520"/>
          </a:xfrm>
        </p:spPr>
        <p:txBody>
          <a:bodyPr>
            <a:normAutofit lnSpcReduction="10000"/>
          </a:bodyPr>
          <a:lstStyle/>
          <a:p>
            <a:pPr eaLnBrk="1" hangingPunct="1"/>
            <a:endParaRPr lang="ru-RU" sz="1600" dirty="0" smtClean="0"/>
          </a:p>
          <a:p>
            <a:pPr eaLnBrk="1" hangingPunct="1"/>
            <a:endParaRPr lang="ru-RU" sz="1600" dirty="0" smtClean="0"/>
          </a:p>
          <a:p>
            <a:pPr eaLnBrk="1" hangingPunct="1">
              <a:buFont typeface="Wingdings 3" pitchFamily="18" charset="2"/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         Изучение предметной области «Искусство» должно        обеспечить: 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000" dirty="0" smtClean="0"/>
              <a:t> 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z="2000" dirty="0" smtClean="0"/>
              <a:t>  осознание значения искусства и творчества в личной и культурной самоидентификации личности;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z="2000" dirty="0" smtClean="0"/>
              <a:t>    развитие эстетического вкуса, художественного мышления обучающихся, способности воспринимать эстетику природных объектов, сопереживать им, чувственно-эмоционально оценивать гармоничность взаимоотношений человека с природой и выражать свое отношение художественными средствами;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z="2000" dirty="0" smtClean="0"/>
              <a:t>развитие индивидуальных творческих способностей обучающихся, формирование устойчивого интереса к творческой деятельности;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z="2000" dirty="0" smtClean="0"/>
              <a:t>формирование интереса  и уважительного отношения к культурному наследию и ценностям народов России,  сокровищам мировой цивилизации, их сохранению и приумножению.</a:t>
            </a:r>
          </a:p>
          <a:p>
            <a:pPr eaLnBrk="1" hangingPunct="1"/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 </a:t>
            </a:r>
            <a:b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8434" name="Содержимое 1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578475"/>
          </a:xfrm>
        </p:spPr>
        <p:txBody>
          <a:bodyPr>
            <a:normAutofit fontScale="92500" lnSpcReduction="10000"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Основными содержательными линиями при изучении курса «Музыка» являются: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ru-RU" sz="3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21208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музыка как вид искусства; </a:t>
            </a:r>
          </a:p>
          <a:p>
            <a:pPr marL="578358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средства музыкальной выразительности;   </a:t>
            </a:r>
          </a:p>
          <a:p>
            <a:pPr marL="578358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 и драматургия в музыке; </a:t>
            </a:r>
          </a:p>
          <a:p>
            <a:pPr marL="578358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народное музыкальное творчество; </a:t>
            </a:r>
          </a:p>
          <a:p>
            <a:pPr marL="578358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особенности музыки различных эпох;</a:t>
            </a:r>
          </a:p>
          <a:p>
            <a:pPr marL="578358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отечественная музыкальная культура XIX в.;</a:t>
            </a:r>
          </a:p>
          <a:p>
            <a:pPr marL="578358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стилевое многообразие музыки ХХ столетия; </a:t>
            </a:r>
          </a:p>
          <a:p>
            <a:pPr marL="578358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взаимосвязь классической и современной музыки с другими искусствами как различными способами художественного познания мира.</a:t>
            </a:r>
            <a:b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21208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714356"/>
            <a:ext cx="8472518" cy="5572164"/>
          </a:xfrm>
        </p:spPr>
        <p:txBody>
          <a:bodyPr>
            <a:normAutofit fontScale="90000"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ru-RU" sz="3600" b="1" i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Основными видами учебной деятельности школьников являются:</a:t>
            </a:r>
            <a:r>
              <a:rPr lang="ru-RU" sz="40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3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слушание музыки</a:t>
            </a:r>
            <a:br>
              <a:rPr lang="ru-RU" sz="3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2. пение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инструментальное </a:t>
            </a:r>
            <a:r>
              <a:rPr lang="ru-RU" sz="3600" b="1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музицирование</a:t>
            </a:r>
            <a:r>
              <a:rPr lang="ru-RU" sz="3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4. музыкально-пластическое движение 5. драматизация музыкальных произведений.</a:t>
            </a:r>
            <a:r>
              <a:rPr lang="ru-RU" sz="40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071570"/>
          </a:xfrm>
        </p:spPr>
        <p:txBody>
          <a:bodyPr>
            <a:no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ru-RU" sz="4000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Стандарт </a:t>
            </a:r>
            <a:r>
              <a:rPr lang="ru-RU" sz="2800" b="1" u="sng" dirty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основного общего </a:t>
            </a:r>
            <a:r>
              <a:rPr lang="ru-RU" sz="2800" b="1" u="sng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образования</a:t>
            </a:r>
            <a:br>
              <a:rPr lang="ru-RU" sz="2800" b="1" u="sng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u="sng" dirty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по музыке.</a:t>
            </a:r>
            <a:r>
              <a:rPr lang="ru-RU" sz="2800" dirty="0">
                <a:solidFill>
                  <a:schemeClr val="accent1">
                    <a:tint val="83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chemeClr val="accent1">
                    <a:tint val="83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chemeClr val="accent1">
                  <a:tint val="83000"/>
                  <a:satMod val="1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895850"/>
          </a:xfrm>
        </p:spPr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Обязательный минимум содержания основных образовательных программ</a:t>
            </a:r>
            <a:r>
              <a:rPr lang="ru-RU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>
              <a:buFont typeface="Wingdings 3" pitchFamily="18" charset="2"/>
              <a:buNone/>
            </a:pPr>
            <a:endParaRPr lang="ru-RU" sz="24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3" pitchFamily="18" charset="2"/>
              <a:buNone/>
            </a:pPr>
            <a:endParaRPr lang="ru-RU" sz="24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2400" b="1" i="1" smtClean="0">
                <a:latin typeface="Times New Roman" pitchFamily="18" charset="0"/>
                <a:cs typeface="Times New Roman" pitchFamily="18" charset="0"/>
              </a:rPr>
              <a:t>Основы музыкальной культуры </a:t>
            </a:r>
          </a:p>
          <a:p>
            <a:pPr eaLnBrk="1" hangingPunct="1"/>
            <a:r>
              <a:rPr lang="ru-RU" sz="2400" b="1" i="1" smtClean="0">
                <a:latin typeface="Times New Roman" pitchFamily="18" charset="0"/>
                <a:cs typeface="Times New Roman" pitchFamily="18" charset="0"/>
              </a:rPr>
              <a:t>Музыка в формировании духовной культуры личности </a:t>
            </a:r>
          </a:p>
          <a:p>
            <a:pPr eaLnBrk="1" hangingPunct="1"/>
            <a:r>
              <a:rPr lang="ru-RU" sz="2400" b="1" i="1" smtClean="0">
                <a:latin typeface="Times New Roman" pitchFamily="18" charset="0"/>
                <a:cs typeface="Times New Roman" pitchFamily="18" charset="0"/>
              </a:rPr>
              <a:t>Опыт музыкально-творческой деятельности </a:t>
            </a:r>
          </a:p>
          <a:p>
            <a:pPr eaLnBrk="1" hangingPunct="1"/>
            <a:r>
              <a:rPr lang="ru-RU" sz="2400" b="1" i="1" smtClean="0">
                <a:latin typeface="Times New Roman" pitchFamily="18" charset="0"/>
                <a:cs typeface="Times New Roman" pitchFamily="18" charset="0"/>
              </a:rPr>
              <a:t>Требования к уровню подготовки выпускников </a:t>
            </a:r>
          </a:p>
          <a:p>
            <a:pPr eaLnBrk="1" hangingPunct="1"/>
            <a:endParaRPr lang="ru-RU" sz="16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229600" cy="500066"/>
          </a:xfrm>
        </p:spPr>
        <p:txBody>
          <a:bodyPr>
            <a:no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ru-RU" sz="32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Изучение музыки направлено на достижение следующих целей:</a:t>
            </a:r>
            <a:endParaRPr lang="ru-RU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857875"/>
          </a:xfrm>
        </p:spPr>
        <p:txBody>
          <a:bodyPr>
            <a:normAutofit fontScale="85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формирование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музыкальной культуры как неотъемлемой части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духовной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культуры;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развитие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музыкальности; музыкального слуха, певческого голоса, музыкальной памяти и восприимчивости, способности к сопереживанию; образного и ассоциативного мышления, творческого воображения;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освоение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музыки и знаний о музыке, ее интонационно-образной природе, жанровом и стилевом многообразии, о выразительных средствах, особенностях музыкального языка; музыкальном фольклоре, классическом наследии и современном творчестве отечественных и зарубежных композиторов; о воздействии музыки на человека; о ее взаимосвязи с другими видами искусства и жизнью;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овладение практическими умениями и навыками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различных видах музыкально-творческой деятельности: слушании музыки, пении (в том числе с ориентацией на нотную запись), инструментальном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музицировании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музыкально-пласти-ческом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движении, импровизации, драматизации исполняемых произведений;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воспитание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устойчивого интереса к музыке, музыкальному искусству своего народа и других народов мира; музыкального вкуса учащихся; потребности к самостоятельному общению с высокохудожественной музыкой и музыкальному самообразованию; эмоционально-ценностного отношения к музыке;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слушательской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и исполнительской культуры учащихся.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71472" y="357166"/>
            <a:ext cx="8229600" cy="142876"/>
          </a:xfrm>
        </p:spPr>
        <p:txBody>
          <a:bodyPr>
            <a:no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ОБЯЗАТЕЛЬНЫЙ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МИНИМУМ СОДЕРЖАНИЯ ОСНОВНЫХ ОБРАЗОВАТЕЛЬНЫХ ПРОГРАММ </a:t>
            </a:r>
            <a:r>
              <a:rPr lang="ru-RU" sz="2400" dirty="0">
                <a:solidFill>
                  <a:srgbClr val="FF0000"/>
                </a:solidFill>
              </a:rPr>
              <a:t/>
            </a:r>
            <a:br>
              <a:rPr lang="ru-RU" sz="2400" dirty="0">
                <a:solidFill>
                  <a:srgbClr val="FF0000"/>
                </a:solidFill>
              </a:rPr>
            </a:b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6357960"/>
          </a:xfrm>
        </p:spPr>
        <p:txBody>
          <a:bodyPr>
            <a:normAutofit fontScale="92500" lnSpcReduction="20000"/>
          </a:bodyPr>
          <a:lstStyle/>
          <a:p>
            <a:pPr marL="448056" indent="-384048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448056" indent="-384048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ОБЯЗАТЕЛЬНЫЙ МИНИМУМ СОДЕРЖАНИЯ                                         ОСНОВНЫХ ОБРАЗОВАТЕЛЬНЫХ ПРОГРАММ</a:t>
            </a:r>
          </a:p>
          <a:p>
            <a:pPr marL="448056" indent="-384048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7030A0"/>
                </a:solidFill>
              </a:rPr>
              <a:t/>
            </a:r>
            <a:br>
              <a:rPr lang="ru-RU" sz="2400" dirty="0" smtClean="0">
                <a:solidFill>
                  <a:srgbClr val="7030A0"/>
                </a:solidFill>
              </a:rPr>
            </a:br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Основы музыкальной культуры</a:t>
            </a:r>
            <a:r>
              <a:rPr lang="ru-RU" sz="1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Музыка как вид искусства. Интонационно-образная, жанровая, стилевая основа музыки. Интонация как носитель смысла в музыке. Музыкальный образ и музыкальная драматургия. Возможности музыкальных форм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двухчастной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трехчастной, вариации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рондо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сюиты, сонатно-симфонического цикла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в воплощении музыкального образа и его развития. Разнообразие вокальной, вокально-инструментальной, камерно-инструментальной, симфонической и театральной музыки. Характерные черты русской и западноевропейской музыки различных исторических эпох, национальных школ, стилевых направлений, индивидуального творчества выдающихся композиторов прошлого и современности. 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Исполнение музыки как искусство интерпретации. Основные виды исполнительской деятельности: пение, игра на музыкальных инструментах и их разновидности. Певческие голоса: сопрано, альт, тенор, бас, дискант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и др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Хоры: академический, народный. Виды оркестра: симфонический, камерный, духовой, оркестр народных инструментов, эстрадно-джазовый оркестр. Характер звучания отдельных инструментов. 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1407</Words>
  <PresentationFormat>Экран (4:3)</PresentationFormat>
  <Paragraphs>97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Тема Office</vt:lpstr>
      <vt:lpstr>Городская</vt:lpstr>
      <vt:lpstr>РМО учителей музыки и музыкальных руководителей д/с Баргузинского района </vt:lpstr>
      <vt:lpstr>Слайд 2</vt:lpstr>
      <vt:lpstr>    ФЕДЕРАЛЬНЫЙ ГОСУДАРСТВЕННЫЙ ОБРАЗОВАТЕЛЬНЫЙ СТАНДАРТ ОСНОВНОГО ОБЩЕГО ОБРАЗОВАНИЯ </vt:lpstr>
      <vt:lpstr>Слайд 4</vt:lpstr>
      <vt:lpstr>   </vt:lpstr>
      <vt:lpstr> Основными видами учебной деятельности школьников являются:  1. слушание музыки  2. пение 3.  инструментальное музицирование  4. музыкально-пластическое движение 5. драматизация музыкальных произведений.  </vt:lpstr>
      <vt:lpstr> Стандарт основного общего образования  по музыке. </vt:lpstr>
      <vt:lpstr>Изучение музыки направлено на достижение следующих целей:</vt:lpstr>
      <vt:lpstr>                                    ОБЯЗАТЕЛЬНЫЙ МИНИМУМ СОДЕРЖАНИЯ ОСНОВНЫХ ОБРАЗОВАТЕЛЬНЫХ ПРОГРАММ  </vt:lpstr>
      <vt:lpstr>Народное музыкальное творчество.</vt:lpstr>
      <vt:lpstr>Русская музыка от эпохи средневековья до рубежа XIX - ХХ веков</vt:lpstr>
      <vt:lpstr>Зарубежная музыка от эпохи средневековья до рубежа XIX - ХХ веков</vt:lpstr>
      <vt:lpstr>Отечественное и зарубежное музыкальное искусство ХХ века.</vt:lpstr>
      <vt:lpstr>Представления о музыкальной жизни России и других стран</vt:lpstr>
      <vt:lpstr>Музыка в формировании духовной культуры личности</vt:lpstr>
      <vt:lpstr>Программы обучения в начальной школе</vt:lpstr>
      <vt:lpstr>Программа Перспектива</vt:lpstr>
      <vt:lpstr>Программа "Школа 2100" (ФГОС)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РМО учителей музыки и музыкальных руководителей д/с Баргузинского района </dc:title>
  <dc:creator>Светик</dc:creator>
  <cp:lastModifiedBy>Светик</cp:lastModifiedBy>
  <cp:revision>60</cp:revision>
  <dcterms:created xsi:type="dcterms:W3CDTF">2015-11-08T05:01:29Z</dcterms:created>
  <dcterms:modified xsi:type="dcterms:W3CDTF">2015-11-11T10:29:05Z</dcterms:modified>
</cp:coreProperties>
</file>