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7"/>
  </p:notesMasterIdLst>
  <p:handoutMasterIdLst>
    <p:handoutMasterId r:id="rId18"/>
  </p:handoutMasterIdLst>
  <p:sldIdLst>
    <p:sldId id="257" r:id="rId3"/>
    <p:sldId id="258" r:id="rId4"/>
    <p:sldId id="271" r:id="rId5"/>
    <p:sldId id="273" r:id="rId6"/>
    <p:sldId id="272" r:id="rId7"/>
    <p:sldId id="312" r:id="rId8"/>
    <p:sldId id="314" r:id="rId9"/>
    <p:sldId id="313" r:id="rId10"/>
    <p:sldId id="315" r:id="rId11"/>
    <p:sldId id="316" r:id="rId12"/>
    <p:sldId id="317" r:id="rId13"/>
    <p:sldId id="318" r:id="rId14"/>
    <p:sldId id="319" r:id="rId15"/>
    <p:sldId id="31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7CE488"/>
    <a:srgbClr val="990F85"/>
    <a:srgbClr val="D81DA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132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E6B583-9022-480C-930F-8A3FFB66BF12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5D3210F-04C4-4AC6-AC27-D89C3561C543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990F85"/>
              </a:solidFill>
            </a:rPr>
            <a:t>«Музыка»</a:t>
          </a:r>
          <a:endParaRPr lang="ru-RU" sz="3200" b="1" dirty="0">
            <a:solidFill>
              <a:srgbClr val="990F85"/>
            </a:solidFill>
          </a:endParaRPr>
        </a:p>
      </dgm:t>
    </dgm:pt>
    <dgm:pt modelId="{6F7FF5E8-E409-478D-97F8-68335E1FCC1A}" type="parTrans" cxnId="{541C35B2-DFFB-4DA3-9787-FC63B035DEA4}">
      <dgm:prSet/>
      <dgm:spPr/>
      <dgm:t>
        <a:bodyPr/>
        <a:lstStyle/>
        <a:p>
          <a:endParaRPr lang="ru-RU"/>
        </a:p>
      </dgm:t>
    </dgm:pt>
    <dgm:pt modelId="{CB40E3A6-D6AA-4DB7-8F87-0FEC27F27D12}" type="sibTrans" cxnId="{541C35B2-DFFB-4DA3-9787-FC63B035DEA4}">
      <dgm:prSet/>
      <dgm:spPr/>
      <dgm:t>
        <a:bodyPr/>
        <a:lstStyle/>
        <a:p>
          <a:endParaRPr lang="ru-RU"/>
        </a:p>
      </dgm:t>
    </dgm:pt>
    <dgm:pt modelId="{003738E6-51A9-4C67-98CD-51C9A4502273}">
      <dgm:prSet phldrT="[Текст]" custT="1"/>
      <dgm:spPr/>
      <dgm:t>
        <a:bodyPr/>
        <a:lstStyle/>
        <a:p>
          <a:r>
            <a:rPr lang="ru-RU" sz="1800" b="1" dirty="0" smtClean="0"/>
            <a:t>«</a:t>
          </a:r>
          <a:r>
            <a:rPr lang="ru-RU" sz="1600" b="1" dirty="0" smtClean="0">
              <a:solidFill>
                <a:srgbClr val="FF0000"/>
              </a:solidFill>
            </a:rPr>
            <a:t>Социально-коммуникативное развитие»</a:t>
          </a:r>
          <a:endParaRPr lang="ru-RU" sz="1600" b="1" dirty="0">
            <a:solidFill>
              <a:srgbClr val="FF0000"/>
            </a:solidFill>
          </a:endParaRPr>
        </a:p>
      </dgm:t>
    </dgm:pt>
    <dgm:pt modelId="{8A36E6C7-FE59-42CB-B545-0B8BBA80EBEA}" type="parTrans" cxnId="{E3ECC812-C09E-4F50-BA4F-CBE0C0F00F86}">
      <dgm:prSet/>
      <dgm:spPr/>
      <dgm:t>
        <a:bodyPr/>
        <a:lstStyle/>
        <a:p>
          <a:endParaRPr lang="ru-RU"/>
        </a:p>
      </dgm:t>
    </dgm:pt>
    <dgm:pt modelId="{AA09BA90-B719-443C-A5D8-5ED50F10D42F}" type="sibTrans" cxnId="{E3ECC812-C09E-4F50-BA4F-CBE0C0F00F86}">
      <dgm:prSet/>
      <dgm:spPr/>
      <dgm:t>
        <a:bodyPr/>
        <a:lstStyle/>
        <a:p>
          <a:endParaRPr lang="ru-RU"/>
        </a:p>
      </dgm:t>
    </dgm:pt>
    <dgm:pt modelId="{1B2AC50F-5400-4755-A86D-0219DDE2A8D2}">
      <dgm:prSet phldrT="[Текст]" custT="1"/>
      <dgm:spPr/>
      <dgm:t>
        <a:bodyPr/>
        <a:lstStyle/>
        <a:p>
          <a:r>
            <a:rPr lang="ru-RU" sz="1800" b="1" dirty="0" smtClean="0"/>
            <a:t>«Физическое развитие»</a:t>
          </a:r>
          <a:endParaRPr lang="ru-RU" sz="1800" dirty="0"/>
        </a:p>
      </dgm:t>
    </dgm:pt>
    <dgm:pt modelId="{A72B111C-01CB-4850-BF91-D4D89283174D}" type="parTrans" cxnId="{778A7990-C717-4C6D-B94C-023BC9B13809}">
      <dgm:prSet/>
      <dgm:spPr/>
      <dgm:t>
        <a:bodyPr/>
        <a:lstStyle/>
        <a:p>
          <a:endParaRPr lang="ru-RU"/>
        </a:p>
      </dgm:t>
    </dgm:pt>
    <dgm:pt modelId="{C715DB3E-1F78-4892-BA16-51375DB4BD80}" type="sibTrans" cxnId="{778A7990-C717-4C6D-B94C-023BC9B13809}">
      <dgm:prSet/>
      <dgm:spPr/>
      <dgm:t>
        <a:bodyPr/>
        <a:lstStyle/>
        <a:p>
          <a:endParaRPr lang="ru-RU"/>
        </a:p>
      </dgm:t>
    </dgm:pt>
    <dgm:pt modelId="{871056C3-7C29-4658-B918-22F59B4734FF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7CE488"/>
              </a:solidFill>
            </a:rPr>
            <a:t>«Художественно-эстетическое развитие»</a:t>
          </a:r>
          <a:endParaRPr lang="ru-RU" sz="1800" dirty="0">
            <a:solidFill>
              <a:srgbClr val="7CE488"/>
            </a:solidFill>
          </a:endParaRPr>
        </a:p>
      </dgm:t>
    </dgm:pt>
    <dgm:pt modelId="{1F8473AC-397F-4C8C-93E6-AF696EEA2DB8}" type="parTrans" cxnId="{FFBB0F86-2829-448B-AE56-81E5F23F6A3E}">
      <dgm:prSet/>
      <dgm:spPr/>
      <dgm:t>
        <a:bodyPr/>
        <a:lstStyle/>
        <a:p>
          <a:endParaRPr lang="ru-RU"/>
        </a:p>
      </dgm:t>
    </dgm:pt>
    <dgm:pt modelId="{59672493-671A-4122-850B-FF820910FB87}" type="sibTrans" cxnId="{FFBB0F86-2829-448B-AE56-81E5F23F6A3E}">
      <dgm:prSet/>
      <dgm:spPr/>
      <dgm:t>
        <a:bodyPr/>
        <a:lstStyle/>
        <a:p>
          <a:endParaRPr lang="ru-RU"/>
        </a:p>
      </dgm:t>
    </dgm:pt>
    <dgm:pt modelId="{1BAC6B06-ADE4-4B83-9B7A-520FC8348CB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«Познавательное  развитие»</a:t>
          </a:r>
          <a:endParaRPr lang="ru-RU" sz="1600" dirty="0">
            <a:solidFill>
              <a:srgbClr val="002060"/>
            </a:solidFill>
          </a:endParaRPr>
        </a:p>
      </dgm:t>
    </dgm:pt>
    <dgm:pt modelId="{C6776C58-9252-4325-A5D1-1F369FF3A513}" type="parTrans" cxnId="{2D2988CF-D650-4A84-9F48-ACEDD24F7461}">
      <dgm:prSet/>
      <dgm:spPr/>
      <dgm:t>
        <a:bodyPr/>
        <a:lstStyle/>
        <a:p>
          <a:endParaRPr lang="ru-RU"/>
        </a:p>
      </dgm:t>
    </dgm:pt>
    <dgm:pt modelId="{6387A8E5-3948-48E7-B7CE-DE4DE650C75E}" type="sibTrans" cxnId="{2D2988CF-D650-4A84-9F48-ACEDD24F7461}">
      <dgm:prSet/>
      <dgm:spPr/>
      <dgm:t>
        <a:bodyPr/>
        <a:lstStyle/>
        <a:p>
          <a:endParaRPr lang="ru-RU"/>
        </a:p>
      </dgm:t>
    </dgm:pt>
    <dgm:pt modelId="{FD9E03D9-4061-44B2-9A44-B8C98BACDFB9}">
      <dgm:prSet custT="1"/>
      <dgm:spPr/>
      <dgm:t>
        <a:bodyPr/>
        <a:lstStyle/>
        <a:p>
          <a:r>
            <a:rPr lang="ru-RU" sz="1800" b="1" dirty="0" smtClean="0">
              <a:solidFill>
                <a:schemeClr val="accent5">
                  <a:lumMod val="75000"/>
                </a:schemeClr>
              </a:solidFill>
            </a:rPr>
            <a:t>« Речевое развитие»</a:t>
          </a:r>
          <a:endParaRPr lang="ru-RU" sz="1800" dirty="0">
            <a:solidFill>
              <a:schemeClr val="accent5">
                <a:lumMod val="75000"/>
              </a:schemeClr>
            </a:solidFill>
          </a:endParaRPr>
        </a:p>
      </dgm:t>
    </dgm:pt>
    <dgm:pt modelId="{10CD852B-6EEA-4829-870E-0BE6B9338177}" type="parTrans" cxnId="{AF98624A-CC90-4752-8491-8BF53B2EE3E0}">
      <dgm:prSet/>
      <dgm:spPr/>
      <dgm:t>
        <a:bodyPr/>
        <a:lstStyle/>
        <a:p>
          <a:endParaRPr lang="ru-RU"/>
        </a:p>
      </dgm:t>
    </dgm:pt>
    <dgm:pt modelId="{62F7F2B8-DFF6-44DD-9F60-2E47FC1F7139}" type="sibTrans" cxnId="{AF98624A-CC90-4752-8491-8BF53B2EE3E0}">
      <dgm:prSet/>
      <dgm:spPr/>
      <dgm:t>
        <a:bodyPr/>
        <a:lstStyle/>
        <a:p>
          <a:endParaRPr lang="ru-RU"/>
        </a:p>
      </dgm:t>
    </dgm:pt>
    <dgm:pt modelId="{C68E4248-F73D-4A8F-96F4-E7EDFFB8B063}" type="pres">
      <dgm:prSet presAssocID="{BEE6B583-9022-480C-930F-8A3FFB66BF1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9791E6-8BEB-4049-9B02-8A4C96E915D9}" type="pres">
      <dgm:prSet presAssocID="{C5D3210F-04C4-4AC6-AC27-D89C3561C543}" presName="centerShape" presStyleLbl="node0" presStyleIdx="0" presStyleCnt="1" custScaleX="154335" custScaleY="141828"/>
      <dgm:spPr/>
      <dgm:t>
        <a:bodyPr/>
        <a:lstStyle/>
        <a:p>
          <a:endParaRPr lang="ru-RU"/>
        </a:p>
      </dgm:t>
    </dgm:pt>
    <dgm:pt modelId="{1F65E5CF-DB11-4499-A6D5-5C663DEBDE21}" type="pres">
      <dgm:prSet presAssocID="{003738E6-51A9-4C67-98CD-51C9A4502273}" presName="node" presStyleLbl="node1" presStyleIdx="0" presStyleCnt="5" custScaleX="129251" custScaleY="125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119005-F31C-49FB-B9A1-6C9E5C461934}" type="pres">
      <dgm:prSet presAssocID="{003738E6-51A9-4C67-98CD-51C9A4502273}" presName="dummy" presStyleCnt="0"/>
      <dgm:spPr/>
    </dgm:pt>
    <dgm:pt modelId="{16998C1F-CC6E-4898-B7E9-4AACAF8F9CF4}" type="pres">
      <dgm:prSet presAssocID="{AA09BA90-B719-443C-A5D8-5ED50F10D42F}" presName="sibTrans" presStyleLbl="sibTrans2D1" presStyleIdx="0" presStyleCnt="5"/>
      <dgm:spPr/>
      <dgm:t>
        <a:bodyPr/>
        <a:lstStyle/>
        <a:p>
          <a:endParaRPr lang="ru-RU"/>
        </a:p>
      </dgm:t>
    </dgm:pt>
    <dgm:pt modelId="{8D8C9858-1243-48F3-8CA0-4DC9801CE912}" type="pres">
      <dgm:prSet presAssocID="{FD9E03D9-4061-44B2-9A44-B8C98BACDFB9}" presName="node" presStyleLbl="node1" presStyleIdx="1" presStyleCnt="5" custScaleX="138642" custScaleY="135060" custRadScaleRad="97056" custRadScaleInc="-3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6F902C-9C49-4827-91BB-39F274206095}" type="pres">
      <dgm:prSet presAssocID="{FD9E03D9-4061-44B2-9A44-B8C98BACDFB9}" presName="dummy" presStyleCnt="0"/>
      <dgm:spPr/>
    </dgm:pt>
    <dgm:pt modelId="{E4B370A7-A7AC-4F1C-9AA4-64E022B0BBA6}" type="pres">
      <dgm:prSet presAssocID="{62F7F2B8-DFF6-44DD-9F60-2E47FC1F7139}" presName="sibTrans" presStyleLbl="sibTrans2D1" presStyleIdx="1" presStyleCnt="5" custScaleX="122472"/>
      <dgm:spPr/>
      <dgm:t>
        <a:bodyPr/>
        <a:lstStyle/>
        <a:p>
          <a:endParaRPr lang="ru-RU"/>
        </a:p>
      </dgm:t>
    </dgm:pt>
    <dgm:pt modelId="{9A3A6AEB-823F-478D-A61F-0B1D03D35292}" type="pres">
      <dgm:prSet presAssocID="{1B2AC50F-5400-4755-A86D-0219DDE2A8D2}" presName="node" presStyleLbl="node1" presStyleIdx="2" presStyleCnt="5" custScaleX="146442" custScaleY="133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EDF86-0B46-443C-9F91-536F90E5136C}" type="pres">
      <dgm:prSet presAssocID="{1B2AC50F-5400-4755-A86D-0219DDE2A8D2}" presName="dummy" presStyleCnt="0"/>
      <dgm:spPr/>
    </dgm:pt>
    <dgm:pt modelId="{2C58C477-B0AD-49BA-9AB7-B9425BBD9510}" type="pres">
      <dgm:prSet presAssocID="{C715DB3E-1F78-4892-BA16-51375DB4BD80}" presName="sibTrans" presStyleLbl="sibTrans2D1" presStyleIdx="2" presStyleCnt="5"/>
      <dgm:spPr/>
      <dgm:t>
        <a:bodyPr/>
        <a:lstStyle/>
        <a:p>
          <a:endParaRPr lang="ru-RU"/>
        </a:p>
      </dgm:t>
    </dgm:pt>
    <dgm:pt modelId="{8237CB57-0140-4FCD-BFC0-20E9FBE15605}" type="pres">
      <dgm:prSet presAssocID="{871056C3-7C29-4658-B918-22F59B4734FF}" presName="node" presStyleLbl="node1" presStyleIdx="3" presStyleCnt="5" custScaleX="166282" custScaleY="160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B7A46-EBD1-436D-8C17-EE8C263095CA}" type="pres">
      <dgm:prSet presAssocID="{871056C3-7C29-4658-B918-22F59B4734FF}" presName="dummy" presStyleCnt="0"/>
      <dgm:spPr/>
    </dgm:pt>
    <dgm:pt modelId="{AF43687E-D082-475B-8592-52FB307318F1}" type="pres">
      <dgm:prSet presAssocID="{59672493-671A-4122-850B-FF820910FB87}" presName="sibTrans" presStyleLbl="sibTrans2D1" presStyleIdx="3" presStyleCnt="5"/>
      <dgm:spPr/>
      <dgm:t>
        <a:bodyPr/>
        <a:lstStyle/>
        <a:p>
          <a:endParaRPr lang="ru-RU"/>
        </a:p>
      </dgm:t>
    </dgm:pt>
    <dgm:pt modelId="{B5827FDE-C9E7-4C27-BCFE-4FD96FC12F91}" type="pres">
      <dgm:prSet presAssocID="{1BAC6B06-ADE4-4B83-9B7A-520FC8348CB5}" presName="node" presStyleLbl="node1" presStyleIdx="4" presStyleCnt="5" custScaleX="140720" custScaleY="148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06D04D-AC54-4180-AB43-A93000F6730E}" type="pres">
      <dgm:prSet presAssocID="{1BAC6B06-ADE4-4B83-9B7A-520FC8348CB5}" presName="dummy" presStyleCnt="0"/>
      <dgm:spPr/>
    </dgm:pt>
    <dgm:pt modelId="{22B68FF0-9374-4A78-A306-4737B6442A4B}" type="pres">
      <dgm:prSet presAssocID="{6387A8E5-3948-48E7-B7CE-DE4DE650C75E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1F7F6F03-58F3-4335-BD36-5E3FA529744E}" type="presOf" srcId="{AA09BA90-B719-443C-A5D8-5ED50F10D42F}" destId="{16998C1F-CC6E-4898-B7E9-4AACAF8F9CF4}" srcOrd="0" destOrd="0" presId="urn:microsoft.com/office/officeart/2005/8/layout/radial6"/>
    <dgm:cxn modelId="{778A7990-C717-4C6D-B94C-023BC9B13809}" srcId="{C5D3210F-04C4-4AC6-AC27-D89C3561C543}" destId="{1B2AC50F-5400-4755-A86D-0219DDE2A8D2}" srcOrd="2" destOrd="0" parTransId="{A72B111C-01CB-4850-BF91-D4D89283174D}" sibTransId="{C715DB3E-1F78-4892-BA16-51375DB4BD80}"/>
    <dgm:cxn modelId="{ACD81CE1-7742-49CB-AB91-5E068F6E159C}" type="presOf" srcId="{BEE6B583-9022-480C-930F-8A3FFB66BF12}" destId="{C68E4248-F73D-4A8F-96F4-E7EDFFB8B063}" srcOrd="0" destOrd="0" presId="urn:microsoft.com/office/officeart/2005/8/layout/radial6"/>
    <dgm:cxn modelId="{CF9B3FD1-184B-49EF-A6E8-D556F7DF340C}" type="presOf" srcId="{6387A8E5-3948-48E7-B7CE-DE4DE650C75E}" destId="{22B68FF0-9374-4A78-A306-4737B6442A4B}" srcOrd="0" destOrd="0" presId="urn:microsoft.com/office/officeart/2005/8/layout/radial6"/>
    <dgm:cxn modelId="{541C35B2-DFFB-4DA3-9787-FC63B035DEA4}" srcId="{BEE6B583-9022-480C-930F-8A3FFB66BF12}" destId="{C5D3210F-04C4-4AC6-AC27-D89C3561C543}" srcOrd="0" destOrd="0" parTransId="{6F7FF5E8-E409-478D-97F8-68335E1FCC1A}" sibTransId="{CB40E3A6-D6AA-4DB7-8F87-0FEC27F27D12}"/>
    <dgm:cxn modelId="{360F4457-EEDC-4BE9-AD9C-10CF6443DBBA}" type="presOf" srcId="{003738E6-51A9-4C67-98CD-51C9A4502273}" destId="{1F65E5CF-DB11-4499-A6D5-5C663DEBDE21}" srcOrd="0" destOrd="0" presId="urn:microsoft.com/office/officeart/2005/8/layout/radial6"/>
    <dgm:cxn modelId="{E3ECC812-C09E-4F50-BA4F-CBE0C0F00F86}" srcId="{C5D3210F-04C4-4AC6-AC27-D89C3561C543}" destId="{003738E6-51A9-4C67-98CD-51C9A4502273}" srcOrd="0" destOrd="0" parTransId="{8A36E6C7-FE59-42CB-B545-0B8BBA80EBEA}" sibTransId="{AA09BA90-B719-443C-A5D8-5ED50F10D42F}"/>
    <dgm:cxn modelId="{FFBB0F86-2829-448B-AE56-81E5F23F6A3E}" srcId="{C5D3210F-04C4-4AC6-AC27-D89C3561C543}" destId="{871056C3-7C29-4658-B918-22F59B4734FF}" srcOrd="3" destOrd="0" parTransId="{1F8473AC-397F-4C8C-93E6-AF696EEA2DB8}" sibTransId="{59672493-671A-4122-850B-FF820910FB87}"/>
    <dgm:cxn modelId="{10614711-9C07-47F4-9930-92075F1BB4EE}" type="presOf" srcId="{1B2AC50F-5400-4755-A86D-0219DDE2A8D2}" destId="{9A3A6AEB-823F-478D-A61F-0B1D03D35292}" srcOrd="0" destOrd="0" presId="urn:microsoft.com/office/officeart/2005/8/layout/radial6"/>
    <dgm:cxn modelId="{C53BF4DA-66CF-401C-AC81-237EE244ABD9}" type="presOf" srcId="{59672493-671A-4122-850B-FF820910FB87}" destId="{AF43687E-D082-475B-8592-52FB307318F1}" srcOrd="0" destOrd="0" presId="urn:microsoft.com/office/officeart/2005/8/layout/radial6"/>
    <dgm:cxn modelId="{A83D8459-4642-40D4-889A-D8473D16C4D1}" type="presOf" srcId="{C5D3210F-04C4-4AC6-AC27-D89C3561C543}" destId="{B29791E6-8BEB-4049-9B02-8A4C96E915D9}" srcOrd="0" destOrd="0" presId="urn:microsoft.com/office/officeart/2005/8/layout/radial6"/>
    <dgm:cxn modelId="{0C440A1F-28E4-4D91-9177-B1BFA6F74B80}" type="presOf" srcId="{FD9E03D9-4061-44B2-9A44-B8C98BACDFB9}" destId="{8D8C9858-1243-48F3-8CA0-4DC9801CE912}" srcOrd="0" destOrd="0" presId="urn:microsoft.com/office/officeart/2005/8/layout/radial6"/>
    <dgm:cxn modelId="{AF98624A-CC90-4752-8491-8BF53B2EE3E0}" srcId="{C5D3210F-04C4-4AC6-AC27-D89C3561C543}" destId="{FD9E03D9-4061-44B2-9A44-B8C98BACDFB9}" srcOrd="1" destOrd="0" parTransId="{10CD852B-6EEA-4829-870E-0BE6B9338177}" sibTransId="{62F7F2B8-DFF6-44DD-9F60-2E47FC1F7139}"/>
    <dgm:cxn modelId="{2D2988CF-D650-4A84-9F48-ACEDD24F7461}" srcId="{C5D3210F-04C4-4AC6-AC27-D89C3561C543}" destId="{1BAC6B06-ADE4-4B83-9B7A-520FC8348CB5}" srcOrd="4" destOrd="0" parTransId="{C6776C58-9252-4325-A5D1-1F369FF3A513}" sibTransId="{6387A8E5-3948-48E7-B7CE-DE4DE650C75E}"/>
    <dgm:cxn modelId="{A25F6F4E-F0AB-446A-A87E-E4EC75206440}" type="presOf" srcId="{62F7F2B8-DFF6-44DD-9F60-2E47FC1F7139}" destId="{E4B370A7-A7AC-4F1C-9AA4-64E022B0BBA6}" srcOrd="0" destOrd="0" presId="urn:microsoft.com/office/officeart/2005/8/layout/radial6"/>
    <dgm:cxn modelId="{E46DB3B7-FC4C-4433-A7EC-380C71B7A91D}" type="presOf" srcId="{C715DB3E-1F78-4892-BA16-51375DB4BD80}" destId="{2C58C477-B0AD-49BA-9AB7-B9425BBD9510}" srcOrd="0" destOrd="0" presId="urn:microsoft.com/office/officeart/2005/8/layout/radial6"/>
    <dgm:cxn modelId="{ACAC6A66-D7DB-4141-99C0-A3B6220D899B}" type="presOf" srcId="{1BAC6B06-ADE4-4B83-9B7A-520FC8348CB5}" destId="{B5827FDE-C9E7-4C27-BCFE-4FD96FC12F91}" srcOrd="0" destOrd="0" presId="urn:microsoft.com/office/officeart/2005/8/layout/radial6"/>
    <dgm:cxn modelId="{39FD950D-85F7-424D-8C62-178CB0055F89}" type="presOf" srcId="{871056C3-7C29-4658-B918-22F59B4734FF}" destId="{8237CB57-0140-4FCD-BFC0-20E9FBE15605}" srcOrd="0" destOrd="0" presId="urn:microsoft.com/office/officeart/2005/8/layout/radial6"/>
    <dgm:cxn modelId="{A1FA1C52-E5E6-4F0A-90E6-60172E969C89}" type="presParOf" srcId="{C68E4248-F73D-4A8F-96F4-E7EDFFB8B063}" destId="{B29791E6-8BEB-4049-9B02-8A4C96E915D9}" srcOrd="0" destOrd="0" presId="urn:microsoft.com/office/officeart/2005/8/layout/radial6"/>
    <dgm:cxn modelId="{59C39EC2-A553-43EA-B3A0-F98FE606A8DD}" type="presParOf" srcId="{C68E4248-F73D-4A8F-96F4-E7EDFFB8B063}" destId="{1F65E5CF-DB11-4499-A6D5-5C663DEBDE21}" srcOrd="1" destOrd="0" presId="urn:microsoft.com/office/officeart/2005/8/layout/radial6"/>
    <dgm:cxn modelId="{7B0E5E1C-7288-4CE2-A818-FC8AC38A5CB8}" type="presParOf" srcId="{C68E4248-F73D-4A8F-96F4-E7EDFFB8B063}" destId="{55119005-F31C-49FB-B9A1-6C9E5C461934}" srcOrd="2" destOrd="0" presId="urn:microsoft.com/office/officeart/2005/8/layout/radial6"/>
    <dgm:cxn modelId="{7BD59ACF-17CB-4F62-8F2D-642623F64BC5}" type="presParOf" srcId="{C68E4248-F73D-4A8F-96F4-E7EDFFB8B063}" destId="{16998C1F-CC6E-4898-B7E9-4AACAF8F9CF4}" srcOrd="3" destOrd="0" presId="urn:microsoft.com/office/officeart/2005/8/layout/radial6"/>
    <dgm:cxn modelId="{BD40498B-6EF5-4F20-9DFE-2FA4949D203C}" type="presParOf" srcId="{C68E4248-F73D-4A8F-96F4-E7EDFFB8B063}" destId="{8D8C9858-1243-48F3-8CA0-4DC9801CE912}" srcOrd="4" destOrd="0" presId="urn:microsoft.com/office/officeart/2005/8/layout/radial6"/>
    <dgm:cxn modelId="{15BCAA49-64B9-4512-A6F1-63A9C1111FB5}" type="presParOf" srcId="{C68E4248-F73D-4A8F-96F4-E7EDFFB8B063}" destId="{126F902C-9C49-4827-91BB-39F274206095}" srcOrd="5" destOrd="0" presId="urn:microsoft.com/office/officeart/2005/8/layout/radial6"/>
    <dgm:cxn modelId="{DE629F1B-C369-4807-B230-C7FB2D702250}" type="presParOf" srcId="{C68E4248-F73D-4A8F-96F4-E7EDFFB8B063}" destId="{E4B370A7-A7AC-4F1C-9AA4-64E022B0BBA6}" srcOrd="6" destOrd="0" presId="urn:microsoft.com/office/officeart/2005/8/layout/radial6"/>
    <dgm:cxn modelId="{97A4137F-59A8-4497-93BD-6750DF129EFF}" type="presParOf" srcId="{C68E4248-F73D-4A8F-96F4-E7EDFFB8B063}" destId="{9A3A6AEB-823F-478D-A61F-0B1D03D35292}" srcOrd="7" destOrd="0" presId="urn:microsoft.com/office/officeart/2005/8/layout/radial6"/>
    <dgm:cxn modelId="{3DCA6C43-40A2-433A-8AA9-7AF291DB9CCF}" type="presParOf" srcId="{C68E4248-F73D-4A8F-96F4-E7EDFFB8B063}" destId="{3B7EDF86-0B46-443C-9F91-536F90E5136C}" srcOrd="8" destOrd="0" presId="urn:microsoft.com/office/officeart/2005/8/layout/radial6"/>
    <dgm:cxn modelId="{BB88AFE0-BE03-4B2C-9675-F227F9106879}" type="presParOf" srcId="{C68E4248-F73D-4A8F-96F4-E7EDFFB8B063}" destId="{2C58C477-B0AD-49BA-9AB7-B9425BBD9510}" srcOrd="9" destOrd="0" presId="urn:microsoft.com/office/officeart/2005/8/layout/radial6"/>
    <dgm:cxn modelId="{7081E40D-580B-4800-B656-F508BE8D6075}" type="presParOf" srcId="{C68E4248-F73D-4A8F-96F4-E7EDFFB8B063}" destId="{8237CB57-0140-4FCD-BFC0-20E9FBE15605}" srcOrd="10" destOrd="0" presId="urn:microsoft.com/office/officeart/2005/8/layout/radial6"/>
    <dgm:cxn modelId="{284860E8-6D46-41CB-83EA-F8BB2F5D633E}" type="presParOf" srcId="{C68E4248-F73D-4A8F-96F4-E7EDFFB8B063}" destId="{D26B7A46-EBD1-436D-8C17-EE8C263095CA}" srcOrd="11" destOrd="0" presId="urn:microsoft.com/office/officeart/2005/8/layout/radial6"/>
    <dgm:cxn modelId="{7CCC8C41-32BA-4624-87A3-ACCA66C0836D}" type="presParOf" srcId="{C68E4248-F73D-4A8F-96F4-E7EDFFB8B063}" destId="{AF43687E-D082-475B-8592-52FB307318F1}" srcOrd="12" destOrd="0" presId="urn:microsoft.com/office/officeart/2005/8/layout/radial6"/>
    <dgm:cxn modelId="{D1FD1AF5-C433-414B-96C6-ACD647025976}" type="presParOf" srcId="{C68E4248-F73D-4A8F-96F4-E7EDFFB8B063}" destId="{B5827FDE-C9E7-4C27-BCFE-4FD96FC12F91}" srcOrd="13" destOrd="0" presId="urn:microsoft.com/office/officeart/2005/8/layout/radial6"/>
    <dgm:cxn modelId="{663BD993-C343-4FF7-89E6-61FC7E872FF5}" type="presParOf" srcId="{C68E4248-F73D-4A8F-96F4-E7EDFFB8B063}" destId="{0806D04D-AC54-4180-AB43-A93000F6730E}" srcOrd="14" destOrd="0" presId="urn:microsoft.com/office/officeart/2005/8/layout/radial6"/>
    <dgm:cxn modelId="{674CDF11-5774-4C19-B502-276581FF94A7}" type="presParOf" srcId="{C68E4248-F73D-4A8F-96F4-E7EDFFB8B063}" destId="{22B68FF0-9374-4A78-A306-4737B6442A4B}" srcOrd="15" destOrd="0" presId="urn:microsoft.com/office/officeart/2005/8/layout/radial6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B68FF0-9374-4A78-A306-4737B6442A4B}">
      <dsp:nvSpPr>
        <dsp:cNvPr id="0" name=""/>
        <dsp:cNvSpPr/>
      </dsp:nvSpPr>
      <dsp:spPr>
        <a:xfrm>
          <a:off x="2474916" y="718495"/>
          <a:ext cx="4881776" cy="4881776"/>
        </a:xfrm>
        <a:prstGeom prst="blockArc">
          <a:avLst>
            <a:gd name="adj1" fmla="val 11880000"/>
            <a:gd name="adj2" fmla="val 16200000"/>
            <a:gd name="adj3" fmla="val 46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43687E-D082-475B-8592-52FB307318F1}">
      <dsp:nvSpPr>
        <dsp:cNvPr id="0" name=""/>
        <dsp:cNvSpPr/>
      </dsp:nvSpPr>
      <dsp:spPr>
        <a:xfrm>
          <a:off x="2474916" y="718495"/>
          <a:ext cx="4881776" cy="4881776"/>
        </a:xfrm>
        <a:prstGeom prst="blockArc">
          <a:avLst>
            <a:gd name="adj1" fmla="val 7560000"/>
            <a:gd name="adj2" fmla="val 11880000"/>
            <a:gd name="adj3" fmla="val 46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58C477-B0AD-49BA-9AB7-B9425BBD9510}">
      <dsp:nvSpPr>
        <dsp:cNvPr id="0" name=""/>
        <dsp:cNvSpPr/>
      </dsp:nvSpPr>
      <dsp:spPr>
        <a:xfrm>
          <a:off x="2474916" y="718495"/>
          <a:ext cx="4881776" cy="4881776"/>
        </a:xfrm>
        <a:prstGeom prst="blockArc">
          <a:avLst>
            <a:gd name="adj1" fmla="val 3240000"/>
            <a:gd name="adj2" fmla="val 7560000"/>
            <a:gd name="adj3" fmla="val 46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B370A7-A7AC-4F1C-9AA4-64E022B0BBA6}">
      <dsp:nvSpPr>
        <dsp:cNvPr id="0" name=""/>
        <dsp:cNvSpPr/>
      </dsp:nvSpPr>
      <dsp:spPr>
        <a:xfrm>
          <a:off x="2474916" y="718495"/>
          <a:ext cx="4881776" cy="4881776"/>
        </a:xfrm>
        <a:prstGeom prst="blockArc">
          <a:avLst>
            <a:gd name="adj1" fmla="val 20520000"/>
            <a:gd name="adj2" fmla="val 3240000"/>
            <a:gd name="adj3" fmla="val 46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998C1F-CC6E-4898-B7E9-4AACAF8F9CF4}">
      <dsp:nvSpPr>
        <dsp:cNvPr id="0" name=""/>
        <dsp:cNvSpPr/>
      </dsp:nvSpPr>
      <dsp:spPr>
        <a:xfrm>
          <a:off x="2474916" y="718495"/>
          <a:ext cx="4881776" cy="4881776"/>
        </a:xfrm>
        <a:prstGeom prst="blockArc">
          <a:avLst>
            <a:gd name="adj1" fmla="val 16200000"/>
            <a:gd name="adj2" fmla="val 20520000"/>
            <a:gd name="adj3" fmla="val 46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9791E6-8BEB-4049-9B02-8A4C96E915D9}">
      <dsp:nvSpPr>
        <dsp:cNvPr id="0" name=""/>
        <dsp:cNvSpPr/>
      </dsp:nvSpPr>
      <dsp:spPr>
        <a:xfrm>
          <a:off x="3369890" y="1565747"/>
          <a:ext cx="3091830" cy="3187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2"/>
              </a:solidFill>
            </a:rPr>
            <a:t>Реализация </a:t>
          </a:r>
          <a:r>
            <a:rPr lang="ru-RU" sz="1800" kern="1200" dirty="0" err="1" smtClean="0">
              <a:solidFill>
                <a:schemeClr val="tx2"/>
              </a:solidFill>
            </a:rPr>
            <a:t>системно-деятельностного</a:t>
          </a:r>
          <a:r>
            <a:rPr lang="ru-RU" sz="1800" kern="1200" dirty="0" smtClean="0">
              <a:solidFill>
                <a:schemeClr val="tx2"/>
              </a:solidFill>
            </a:rPr>
            <a:t> подхода в группах:</a:t>
          </a:r>
          <a:endParaRPr lang="ru-RU" sz="1800" kern="1200" dirty="0">
            <a:solidFill>
              <a:schemeClr val="tx2"/>
            </a:solidFill>
          </a:endParaRPr>
        </a:p>
      </dsp:txBody>
      <dsp:txXfrm>
        <a:off x="3369890" y="1565747"/>
        <a:ext cx="3091830" cy="3187272"/>
      </dsp:txXfrm>
    </dsp:sp>
    <dsp:sp modelId="{1F65E5CF-DB11-4499-A6D5-5C663DEBDE21}">
      <dsp:nvSpPr>
        <dsp:cNvPr id="0" name=""/>
        <dsp:cNvSpPr/>
      </dsp:nvSpPr>
      <dsp:spPr>
        <a:xfrm>
          <a:off x="3899183" y="-209120"/>
          <a:ext cx="2033242" cy="196849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Раннего возраста</a:t>
          </a:r>
          <a:endParaRPr lang="ru-RU" sz="1800" kern="1200" dirty="0"/>
        </a:p>
      </dsp:txBody>
      <dsp:txXfrm>
        <a:off x="3899183" y="-209120"/>
        <a:ext cx="2033242" cy="1968493"/>
      </dsp:txXfrm>
    </dsp:sp>
    <dsp:sp modelId="{8D8C9858-1243-48F3-8CA0-4DC9801CE912}">
      <dsp:nvSpPr>
        <dsp:cNvPr id="0" name=""/>
        <dsp:cNvSpPr/>
      </dsp:nvSpPr>
      <dsp:spPr>
        <a:xfrm>
          <a:off x="6160667" y="1341843"/>
          <a:ext cx="2045402" cy="216152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Младшего возраста</a:t>
          </a:r>
          <a:endParaRPr lang="ru-RU" sz="1800" kern="1200" dirty="0"/>
        </a:p>
      </dsp:txBody>
      <dsp:txXfrm>
        <a:off x="6160667" y="1341843"/>
        <a:ext cx="2045402" cy="2161528"/>
      </dsp:txXfrm>
    </dsp:sp>
    <dsp:sp modelId="{9A3A6AEB-823F-478D-A61F-0B1D03D35292}">
      <dsp:nvSpPr>
        <dsp:cNvPr id="0" name=""/>
        <dsp:cNvSpPr/>
      </dsp:nvSpPr>
      <dsp:spPr>
        <a:xfrm>
          <a:off x="5165399" y="4035068"/>
          <a:ext cx="2303673" cy="210643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Среднего возраста</a:t>
          </a:r>
          <a:endParaRPr lang="ru-RU" sz="1800" kern="1200" dirty="0"/>
        </a:p>
      </dsp:txBody>
      <dsp:txXfrm>
        <a:off x="5165399" y="4035068"/>
        <a:ext cx="2303673" cy="2106438"/>
      </dsp:txXfrm>
    </dsp:sp>
    <dsp:sp modelId="{8237CB57-0140-4FCD-BFC0-20E9FBE15605}">
      <dsp:nvSpPr>
        <dsp:cNvPr id="0" name=""/>
        <dsp:cNvSpPr/>
      </dsp:nvSpPr>
      <dsp:spPr>
        <a:xfrm>
          <a:off x="2476940" y="4037861"/>
          <a:ext cx="2074866" cy="210085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Старшего возраста</a:t>
          </a:r>
          <a:endParaRPr lang="ru-RU" sz="1800" kern="1200" dirty="0"/>
        </a:p>
      </dsp:txBody>
      <dsp:txXfrm>
        <a:off x="2476940" y="4037861"/>
        <a:ext cx="2074866" cy="2100853"/>
      </dsp:txXfrm>
    </dsp:sp>
    <dsp:sp modelId="{B5827FDE-C9E7-4C27-BCFE-4FD96FC12F91}">
      <dsp:nvSpPr>
        <dsp:cNvPr id="0" name=""/>
        <dsp:cNvSpPr/>
      </dsp:nvSpPr>
      <dsp:spPr>
        <a:xfrm>
          <a:off x="1503696" y="1257211"/>
          <a:ext cx="2289090" cy="233079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Предшкольной подготовки</a:t>
          </a:r>
          <a:endParaRPr lang="ru-RU" sz="1600" kern="1200" dirty="0"/>
        </a:p>
      </dsp:txBody>
      <dsp:txXfrm>
        <a:off x="1503696" y="1257211"/>
        <a:ext cx="2289090" cy="23307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84" name="Группа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7" name="Рисунок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98" name="Группа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1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112" name="Группа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25" name="Рисунок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26" name="Текст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Полилиния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Полилиния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Полилиния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21" name="Полилиния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sp>
          <p:nvSpPr>
            <p:cNvPr id="12" name="Полилиния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36" name="Рисунок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7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9" name="Текст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0" name="Текст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35" name="Группа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52" name="Группа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65" name="Группа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78" name="Рисунок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79" name="Рисунок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0" name="Рисунок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1" name="Текст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2" name="Текст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3" name="Текст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1.%20&#1040;-&#1055;&#1077;&#1090;&#1088;&#1103;&#1096;&#1077;&#1074;&#1072;-&#1052;&#1072;&#1084;&#1072;-&#1084;&#1080;&#1085;&#1091;&#1089;&#1086;&#1074;&#1082;&#1072;(muzofon.com)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2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6811" y="3499022"/>
            <a:ext cx="8830961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Внедрение ФГОС в практику работы музыкальных руководителей ДОУ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5400" b="0" i="0" dirty="0">
              <a:solidFill>
                <a:srgbClr val="9A5315">
                  <a:lumMod val="50000"/>
                </a:srgbClr>
              </a:solidFill>
              <a:latin typeface="Segoe Print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2799" y="257432"/>
            <a:ext cx="6858002" cy="821725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</a:rPr>
              <a:t>МБДОУ «</a:t>
            </a:r>
            <a:r>
              <a:rPr lang="ru-RU" b="1" dirty="0" err="1" smtClean="0">
                <a:solidFill>
                  <a:srgbClr val="FF0000"/>
                </a:solidFill>
              </a:rPr>
              <a:t>ЦРР-Усть-Баргузинский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i="0" dirty="0" err="1" smtClean="0">
                <a:solidFill>
                  <a:srgbClr val="FF0000"/>
                </a:solidFill>
              </a:rPr>
              <a:t>д</a:t>
            </a:r>
            <a:r>
              <a:rPr lang="ru-RU" sz="2400" b="1" i="0" dirty="0" smtClean="0">
                <a:solidFill>
                  <a:srgbClr val="FF0000"/>
                </a:solidFill>
              </a:rPr>
              <a:t>/с «Золотая рыбка»</a:t>
            </a:r>
            <a:endParaRPr lang="ru-RU" sz="2400" b="1" i="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1874" y="4859382"/>
            <a:ext cx="43891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Районное методическое объединение учителей музыки СОШ и музыкальных руководителей ДОУ</a:t>
            </a:r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D:\анимашки\muzikaa-113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029" y="181949"/>
            <a:ext cx="2066108" cy="1383554"/>
          </a:xfrm>
          <a:prstGeom prst="rect">
            <a:avLst/>
          </a:prstGeom>
          <a:noFill/>
        </p:spPr>
      </p:pic>
      <p:pic>
        <p:nvPicPr>
          <p:cNvPr id="1027" name="Picture 3" descr="D:\анимашки\muzikaa-114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8160" y="4469674"/>
            <a:ext cx="1524000" cy="2095500"/>
          </a:xfrm>
          <a:prstGeom prst="rect">
            <a:avLst/>
          </a:prstGeom>
          <a:noFill/>
        </p:spPr>
      </p:pic>
      <p:pic>
        <p:nvPicPr>
          <p:cNvPr id="10" name="1. А-Петряшева-Мама-минусовка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0" y="637249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69675095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7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5213" y="313509"/>
            <a:ext cx="10443163" cy="5668191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Образовательная область </a:t>
            </a:r>
          </a:p>
          <a:p>
            <a:pPr algn="ctr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«Художественно-эстетическое развитие»</a:t>
            </a:r>
            <a:endParaRPr lang="ru-RU" sz="3000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990F85"/>
                </a:solidFill>
              </a:rPr>
              <a:t>« Приобщение к искусству»</a:t>
            </a:r>
            <a:endParaRPr lang="ru-RU" dirty="0" smtClean="0">
              <a:solidFill>
                <a:srgbClr val="990F85"/>
              </a:solidFill>
            </a:endParaRPr>
          </a:p>
          <a:p>
            <a:pPr lvl="0"/>
            <a:r>
              <a:rPr lang="ru-RU" dirty="0" smtClean="0"/>
              <a:t>Приобщение к народному искусству( словесному, музыкальному, изобразительному, театральному, к архитектурному) через ознакомление с лучшими образцами отечественного и мирового искусства;</a:t>
            </a:r>
          </a:p>
          <a:p>
            <a:pPr lvl="0"/>
            <a:r>
              <a:rPr lang="ru-RU" dirty="0" smtClean="0"/>
              <a:t>Формирование элементарных представлений о видах  и жанрах искусства, средства выразительности в различных видах искусства.</a:t>
            </a:r>
          </a:p>
          <a:p>
            <a:r>
              <a:rPr lang="ru-RU" b="1" dirty="0" smtClean="0">
                <a:solidFill>
                  <a:srgbClr val="990F85"/>
                </a:solidFill>
              </a:rPr>
              <a:t>« Изобразительная деятельность»</a:t>
            </a:r>
            <a:endParaRPr lang="ru-RU" dirty="0" smtClean="0">
              <a:solidFill>
                <a:srgbClr val="990F85"/>
              </a:solidFill>
            </a:endParaRPr>
          </a:p>
          <a:p>
            <a:pPr lvl="0"/>
            <a:r>
              <a:rPr lang="ru-RU" dirty="0" smtClean="0"/>
              <a:t>Воспитание эмоциональной отзывчивости при восприятии произведений изобразительного искусства (показ репродукций с музыкальным сопровождением)</a:t>
            </a:r>
          </a:p>
          <a:p>
            <a:endParaRPr lang="ru-RU" dirty="0"/>
          </a:p>
        </p:txBody>
      </p:sp>
      <p:pic>
        <p:nvPicPr>
          <p:cNvPr id="1026" name="Picture 2" descr="D:\анимашки\muzikaa-116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8351" y="80864"/>
            <a:ext cx="1564140" cy="12202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5213" y="274320"/>
            <a:ext cx="10495415" cy="570738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Образовательная область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«Физическое развитие»</a:t>
            </a:r>
            <a:endParaRPr lang="ru-RU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100" b="1" dirty="0" smtClean="0">
                <a:solidFill>
                  <a:srgbClr val="990F85"/>
                </a:solidFill>
              </a:rPr>
              <a:t>« Формирование начальных представлений о здоровом образе жизни»</a:t>
            </a:r>
            <a:endParaRPr lang="ru-RU" sz="3100" dirty="0" smtClean="0">
              <a:solidFill>
                <a:srgbClr val="990F85"/>
              </a:solidFill>
            </a:endParaRPr>
          </a:p>
          <a:p>
            <a:pPr lvl="0"/>
            <a:r>
              <a:rPr lang="ru-RU" sz="3100" dirty="0" smtClean="0"/>
              <a:t>воспитания культурно-гигиенических навыков (опрятность);</a:t>
            </a:r>
          </a:p>
          <a:p>
            <a:pPr lvl="0"/>
            <a:r>
              <a:rPr lang="ru-RU" sz="3100" dirty="0" smtClean="0"/>
              <a:t>формирования начальных представлений о здоровом образе жизни (знание частей тела, бережное отношение к здоровью).</a:t>
            </a:r>
          </a:p>
          <a:p>
            <a:pPr>
              <a:buNone/>
            </a:pPr>
            <a:r>
              <a:rPr lang="ru-RU" sz="3100" b="1" dirty="0" smtClean="0">
                <a:solidFill>
                  <a:srgbClr val="990F85"/>
                </a:solidFill>
              </a:rPr>
              <a:t> «Физическая культура»</a:t>
            </a:r>
            <a:r>
              <a:rPr lang="ru-RU" dirty="0" smtClean="0"/>
              <a:t> </a:t>
            </a:r>
          </a:p>
          <a:p>
            <a:pPr lvl="0"/>
            <a:r>
              <a:rPr lang="ru-RU" sz="3400" dirty="0" smtClean="0"/>
              <a:t>за счет развития физических качеств (скоростных, гибкости, координации);</a:t>
            </a:r>
          </a:p>
          <a:p>
            <a:pPr lvl="0"/>
            <a:r>
              <a:rPr lang="ru-RU" sz="3400" dirty="0" smtClean="0"/>
              <a:t>накопления и обогащения двигательного опыта детей под музыку (овладение основными движениями) ; </a:t>
            </a:r>
          </a:p>
          <a:p>
            <a:pPr lvl="0"/>
            <a:r>
              <a:rPr lang="ru-RU" sz="3400" dirty="0" smtClean="0"/>
              <a:t>формирования у воспитанников потребности в двигательной активности.</a:t>
            </a:r>
          </a:p>
          <a:p>
            <a:endParaRPr lang="ru-RU" sz="3400" dirty="0"/>
          </a:p>
        </p:txBody>
      </p:sp>
      <p:pic>
        <p:nvPicPr>
          <p:cNvPr id="2050" name="Picture 2" descr="D:\анимашки\angeli-18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51944" y="5185954"/>
            <a:ext cx="1134104" cy="8846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5213" y="535577"/>
            <a:ext cx="10469289" cy="5446123"/>
          </a:xfrm>
        </p:spPr>
        <p:txBody>
          <a:bodyPr/>
          <a:lstStyle/>
          <a:p>
            <a:r>
              <a:rPr lang="ru-RU" dirty="0" smtClean="0"/>
              <a:t>Интегрированная непосредственно образовательная деятельность – это творческое дело педагога, ее можно организовать по-разному интересно, она эффективно и всесторонне развивает личность ребёнка, а сочетание различных видов деятельности способствует более лёгкому и быстрому запоминанию данного материала.</a:t>
            </a:r>
          </a:p>
          <a:p>
            <a:r>
              <a:rPr lang="ru-RU" dirty="0" smtClean="0"/>
              <a:t>Форма проведения НОД нестандартна, интересна, это могут быть увлекательные путешествия, познавательные экскурсии, интересные встречи.</a:t>
            </a:r>
          </a:p>
          <a:p>
            <a:r>
              <a:rPr lang="ru-RU" dirty="0" smtClean="0"/>
              <a:t>Выбор определенной темы проекта определяет и подбор к ней образовательных областей, которые всесторонне раскроют ребенку ее содержание.</a:t>
            </a:r>
          </a:p>
          <a:p>
            <a:endParaRPr lang="ru-RU" dirty="0"/>
          </a:p>
        </p:txBody>
      </p:sp>
      <p:pic>
        <p:nvPicPr>
          <p:cNvPr id="10242" name="Picture 2" descr="D:\анимашки\prazdnikia-24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0989" y="5291818"/>
            <a:ext cx="1238250" cy="1238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5214" y="483326"/>
            <a:ext cx="10430100" cy="5498374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«Здравствуй, детский сад»</a:t>
            </a:r>
            <a:r>
              <a:rPr lang="ru-RU" sz="2800" dirty="0" smtClean="0">
                <a:solidFill>
                  <a:srgbClr val="FF0000"/>
                </a:solidFill>
              </a:rPr>
              <a:t>  </a:t>
            </a:r>
          </a:p>
          <a:p>
            <a:endParaRPr lang="ru-RU" dirty="0"/>
          </a:p>
        </p:txBody>
      </p:sp>
      <p:pic>
        <p:nvPicPr>
          <p:cNvPr id="63490" name="Picture 2" descr="D:\фото 2015\развлечение Здраствуй  детский  сад\IMG_07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868" y="1319348"/>
            <a:ext cx="5817325" cy="43629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3491" name="Picture 3" descr="D:\фото 2015\развлечение Здраствуй  детский  сад\IMG_07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71237">
            <a:off x="5944402" y="1854924"/>
            <a:ext cx="5625736" cy="42193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492" name="Picture 4" descr="D:\С рабочего стола 15 год\анимашки для сайта\0_d045d_fccdfa87_M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1017" y="5454559"/>
            <a:ext cx="1524000" cy="1200150"/>
          </a:xfrm>
          <a:prstGeom prst="rect">
            <a:avLst/>
          </a:prstGeom>
          <a:noFill/>
        </p:spPr>
      </p:pic>
      <p:pic>
        <p:nvPicPr>
          <p:cNvPr id="63493" name="Picture 5" descr="D:\анимашки\hud3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571069">
            <a:off x="8775358" y="909183"/>
            <a:ext cx="3004151" cy="7510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12177" y="850211"/>
            <a:ext cx="7931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9460" y="2320919"/>
            <a:ext cx="429328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7013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9A5315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должны жить в мире красоты, игры, сказки, музыки, рисунка, фантазии, творчества. </a:t>
            </a:r>
            <a:endParaRPr lang="ru-RU" sz="2000" b="1" dirty="0" smtClean="0">
              <a:solidFill>
                <a:srgbClr val="9A5315"/>
              </a:solidFill>
              <a:latin typeface="Arial" pitchFamily="34" charset="0"/>
              <a:cs typeface="Arial" pitchFamily="34" charset="0"/>
            </a:endParaRPr>
          </a:p>
          <a:p>
            <a:pPr lvl="0" indent="22701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9A5315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А.Сухомлинский</a:t>
            </a:r>
            <a:endParaRPr lang="ru-RU" sz="2000" b="1" dirty="0" smtClean="0">
              <a:solidFill>
                <a:srgbClr val="9A5315"/>
              </a:solidFill>
              <a:latin typeface="Arial" pitchFamily="34" charset="0"/>
              <a:cs typeface="Arial" pitchFamily="34" charset="0"/>
            </a:endParaRPr>
          </a:p>
          <a:p>
            <a:pPr lvl="0" indent="22701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9A531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22701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9A531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22701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9A531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22701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9A53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 забавляют себя тем или иным занятием даже тогда,</a:t>
            </a:r>
            <a:r>
              <a:rPr lang="ru-RU" sz="2000" b="1" dirty="0" smtClean="0">
                <a:solidFill>
                  <a:srgbClr val="9A531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smtClean="0">
                <a:solidFill>
                  <a:srgbClr val="9A53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когда ничего не делают.</a:t>
            </a:r>
            <a:endParaRPr lang="ru-RU" sz="2000" b="1" dirty="0" smtClean="0">
              <a:solidFill>
                <a:srgbClr val="9A5315"/>
              </a:solidFill>
              <a:latin typeface="Arial" pitchFamily="34" charset="0"/>
              <a:cs typeface="Arial" pitchFamily="34" charset="0"/>
            </a:endParaRPr>
          </a:p>
          <a:p>
            <a:pPr lvl="0" indent="227013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9A531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Марк Туллий Цицерон</a:t>
            </a:r>
            <a:endParaRPr lang="ru-RU" sz="2000" b="1" dirty="0" smtClean="0">
              <a:solidFill>
                <a:srgbClr val="9A531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" name="Picture 1" descr="D:\фото 14 год\IMG_65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644758">
            <a:off x="6084388" y="2129246"/>
            <a:ext cx="5136605" cy="3852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6" name="Picture 2" descr="D:\анимашки\apogoda-5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" y="548640"/>
            <a:ext cx="1503465" cy="1653812"/>
          </a:xfrm>
          <a:prstGeom prst="rect">
            <a:avLst/>
          </a:prstGeom>
          <a:noFill/>
        </p:spPr>
      </p:pic>
      <p:pic>
        <p:nvPicPr>
          <p:cNvPr id="3075" name="Picture 3" descr="D:\анимашки\muzikaa-117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21500" y="521562"/>
            <a:ext cx="1666875" cy="1190625"/>
          </a:xfrm>
          <a:prstGeom prst="rect">
            <a:avLst/>
          </a:prstGeom>
          <a:noFill/>
        </p:spPr>
      </p:pic>
      <p:pic>
        <p:nvPicPr>
          <p:cNvPr id="3076" name="Picture 4" descr="D:\анимашки\muzikaa-116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069" y="4969764"/>
            <a:ext cx="2181497" cy="1888236"/>
          </a:xfrm>
          <a:prstGeom prst="rect">
            <a:avLst/>
          </a:prstGeom>
          <a:noFill/>
        </p:spPr>
      </p:pic>
      <p:pic>
        <p:nvPicPr>
          <p:cNvPr id="3078" name="Picture 6" descr="D:\анимашки\prazdnikia-243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280469" y="2756263"/>
            <a:ext cx="1658982" cy="3743869"/>
          </a:xfrm>
          <a:prstGeom prst="rect">
            <a:avLst/>
          </a:prstGeom>
          <a:noFill/>
        </p:spPr>
      </p:pic>
      <p:pic>
        <p:nvPicPr>
          <p:cNvPr id="3079" name="Picture 7" descr="D:\анимашки\prazdnikia-243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580913" y="1502229"/>
            <a:ext cx="1237335" cy="297316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065213" y="496389"/>
            <a:ext cx="10286409" cy="5485311"/>
          </a:xfrm>
        </p:spPr>
        <p:txBody>
          <a:bodyPr/>
          <a:lstStyle/>
          <a:p>
            <a:pPr>
              <a:buClr>
                <a:srgbClr val="9A5315"/>
              </a:buClr>
              <a:buFont typeface="Arial"/>
              <a:buChar char="•"/>
            </a:pPr>
            <a:r>
              <a:rPr lang="ru-RU" b="1" dirty="0" smtClean="0">
                <a:solidFill>
                  <a:srgbClr val="FF0000"/>
                </a:solidFill>
              </a:rPr>
              <a:t>Дошкольный возраст </a:t>
            </a:r>
          </a:p>
          <a:p>
            <a:pPr>
              <a:buClr>
                <a:srgbClr val="9A5315"/>
              </a:buClr>
              <a:buFont typeface="Arial"/>
              <a:buChar char="•"/>
            </a:pPr>
            <a:endParaRPr lang="ru-RU" dirty="0" smtClean="0"/>
          </a:p>
          <a:p>
            <a:pPr>
              <a:buClr>
                <a:srgbClr val="9A5315"/>
              </a:buClr>
              <a:buFont typeface="Arial"/>
              <a:buChar char="•"/>
            </a:pPr>
            <a:endParaRPr lang="ru-RU" dirty="0" smtClean="0"/>
          </a:p>
          <a:p>
            <a:pPr>
              <a:buClr>
                <a:srgbClr val="9A5315"/>
              </a:buClr>
              <a:buFont typeface="Arial"/>
              <a:buChar char="•"/>
            </a:pPr>
            <a:endParaRPr lang="ru-RU" dirty="0" smtClean="0"/>
          </a:p>
          <a:p>
            <a:pPr>
              <a:buClr>
                <a:srgbClr val="9A5315"/>
              </a:buClr>
              <a:buFont typeface="Arial"/>
              <a:buChar char="•"/>
            </a:pPr>
            <a:endParaRPr lang="ru-RU" dirty="0" smtClean="0"/>
          </a:p>
          <a:p>
            <a:pPr>
              <a:buClr>
                <a:srgbClr val="9A5315"/>
              </a:buClr>
              <a:buFont typeface="Arial"/>
              <a:buChar char="•"/>
            </a:pPr>
            <a:endParaRPr lang="ru-RU" dirty="0" smtClean="0"/>
          </a:p>
          <a:p>
            <a:pPr algn="r">
              <a:buClr>
                <a:srgbClr val="9A5315"/>
              </a:buClr>
              <a:buFont typeface="Arial"/>
              <a:buChar char="•"/>
            </a:pP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r">
              <a:buClr>
                <a:srgbClr val="9A5315"/>
              </a:buClr>
              <a:buFont typeface="Arial"/>
              <a:buChar char="•"/>
            </a:pP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r">
              <a:buClr>
                <a:srgbClr val="9A5315"/>
              </a:buClr>
              <a:buFont typeface="Arial"/>
              <a:buChar char="•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Дошкольное детство </a:t>
            </a:r>
            <a:endParaRPr lang="ru-RU" sz="2400" b="1" i="0" dirty="0">
              <a:solidFill>
                <a:schemeClr val="accent5">
                  <a:lumMod val="50000"/>
                </a:schemeClr>
              </a:solidFill>
              <a:latin typeface="Segoe Print"/>
              <a:ea typeface="+mn-ea"/>
              <a:cs typeface="+mn-cs"/>
            </a:endParaRPr>
          </a:p>
        </p:txBody>
      </p:sp>
      <p:pic>
        <p:nvPicPr>
          <p:cNvPr id="1026" name="Picture 2" descr="D:\фото 2015\Открытая прогулка Насти\IMG_12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91129">
            <a:off x="285006" y="1467876"/>
            <a:ext cx="5944128" cy="44580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фото 2015\прогулка Ани П\IMG_12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13537">
            <a:off x="7045233" y="822960"/>
            <a:ext cx="4563291" cy="34224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3" descr="D:\анимашки\muzikaa-114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4035" y="2534195"/>
            <a:ext cx="1672962" cy="22238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8107410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5214" y="404949"/>
            <a:ext cx="10116592" cy="557675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Содержание дошкольного образования предусматривает: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-формирование основ социальной адаптации и жизненной компетентности ребенка;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-воспитание элементов научного мировоззрения, развитие позитивного отношения к окружающей среде</a:t>
            </a:r>
            <a:r>
              <a:rPr lang="ru-RU" dirty="0" smtClean="0"/>
              <a:t>;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-утверждение позитивного эмоционально-ценностного отношения к практической и духовной деятельности человека;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-развитие потребности в реализации собственных творческих способностей.</a:t>
            </a:r>
          </a:p>
          <a:p>
            <a:endParaRPr lang="ru-RU" dirty="0"/>
          </a:p>
        </p:txBody>
      </p:sp>
      <p:pic>
        <p:nvPicPr>
          <p:cNvPr id="3075" name="Picture 3" descr="D:\анимашки\hud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658" y="5550897"/>
            <a:ext cx="4700588" cy="10858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0" y="364987"/>
          <a:ext cx="12010768" cy="593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D:\анимашки\hud37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88720" y="6381750"/>
            <a:ext cx="10267405" cy="476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5213" y="404949"/>
            <a:ext cx="10168843" cy="5576751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Искусство  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« Художественно-эстетическое развитие», </a:t>
            </a:r>
          </a:p>
          <a:p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« Речевое развитие», </a:t>
            </a:r>
          </a:p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« Познавательное развитие», </a:t>
            </a:r>
          </a:p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« Социально-коммуникативное развитие», </a:t>
            </a:r>
          </a:p>
          <a:p>
            <a:r>
              <a:rPr lang="ru-RU" sz="3600" b="1" dirty="0" smtClean="0">
                <a:solidFill>
                  <a:srgbClr val="D81DAF"/>
                </a:solidFill>
              </a:rPr>
              <a:t>« Физическое развитие».</a:t>
            </a:r>
          </a:p>
          <a:p>
            <a:pPr algn="ctr"/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5122" name="Picture 2" descr="D:\анимашки\muzika-72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57745" y="1867989"/>
            <a:ext cx="1711056" cy="8098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5213" y="509451"/>
            <a:ext cx="10403975" cy="5472249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ЦЕЛЬ ОО «Музыка»</a:t>
            </a:r>
          </a:p>
          <a:p>
            <a:r>
              <a:rPr lang="ru-RU" dirty="0" smtClean="0"/>
              <a:t>• развитие музыкальности детей,</a:t>
            </a:r>
          </a:p>
          <a:p>
            <a:r>
              <a:rPr lang="ru-RU" dirty="0" smtClean="0"/>
              <a:t>• развитие способности эмоционально воспринимать музыку</a:t>
            </a:r>
          </a:p>
          <a:p>
            <a:r>
              <a:rPr lang="ru-RU" b="1" dirty="0" smtClean="0">
                <a:solidFill>
                  <a:srgbClr val="990F85"/>
                </a:solidFill>
              </a:rPr>
              <a:t>ЗАДАЧИ:</a:t>
            </a:r>
          </a:p>
          <a:p>
            <a:r>
              <a:rPr lang="ru-RU" dirty="0" smtClean="0"/>
              <a:t>• развитие музыкально художественной деятельности;</a:t>
            </a:r>
          </a:p>
          <a:p>
            <a:r>
              <a:rPr lang="ru-RU" dirty="0" smtClean="0"/>
              <a:t>• приобщение к музыкальному искусству. 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b="1" dirty="0" smtClean="0">
                <a:solidFill>
                  <a:srgbClr val="D81DAF"/>
                </a:solidFill>
              </a:rPr>
              <a:t>Интеграция образовательной области «Музыка» с другими областями происходит за счет применения различных методов и приемов работы.</a:t>
            </a:r>
          </a:p>
          <a:p>
            <a:endParaRPr lang="ru-RU" dirty="0"/>
          </a:p>
        </p:txBody>
      </p:sp>
      <p:pic>
        <p:nvPicPr>
          <p:cNvPr id="6146" name="Picture 2" descr="D:\анимашки\muzikaa-78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5199" y="3317966"/>
            <a:ext cx="1585594" cy="12973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5214" y="404949"/>
            <a:ext cx="10612980" cy="5576751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Образовательная область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«Социально-коммуникативное развитие»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«Социализация»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dirty="0" smtClean="0"/>
              <a:t>за счет развития игровой деятельности детей (подвижные, театрализованные, дидактические); </a:t>
            </a:r>
          </a:p>
          <a:p>
            <a:pPr lvl="0"/>
            <a:r>
              <a:rPr lang="ru-RU" dirty="0" smtClean="0"/>
              <a:t>приобщения к элементарным общепринятым нормам (музыкальной культуре) и правилам взаимоотношения со сверстниками и взрослыми; формирования </a:t>
            </a:r>
            <a:r>
              <a:rPr lang="ru-RU" dirty="0" err="1" smtClean="0"/>
              <a:t>гендерной</a:t>
            </a:r>
            <a:r>
              <a:rPr lang="ru-RU" dirty="0" smtClean="0"/>
              <a:t>, семейной, гражданской принадлежности, патриотических чувств, чувства принадлежности к мировому сообществу.</a:t>
            </a:r>
          </a:p>
          <a:p>
            <a:r>
              <a:rPr lang="ru-RU" b="1" dirty="0" smtClean="0">
                <a:solidFill>
                  <a:srgbClr val="990F85"/>
                </a:solidFill>
              </a:rPr>
              <a:t> «Безопасность»</a:t>
            </a:r>
          </a:p>
          <a:p>
            <a:pPr lvl="0"/>
            <a:r>
              <a:rPr lang="ru-RU" dirty="0" smtClean="0"/>
              <a:t>за счет формирования основ безопасности (правила поведения в саду, на занятии, при передвижении) .</a:t>
            </a:r>
          </a:p>
          <a:p>
            <a:endParaRPr lang="ru-RU" dirty="0"/>
          </a:p>
        </p:txBody>
      </p:sp>
      <p:pic>
        <p:nvPicPr>
          <p:cNvPr id="7170" name="Picture 2" descr="D:\анимашки\cveta-120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0750" y="255814"/>
            <a:ext cx="2381250" cy="1905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1340" y="365760"/>
            <a:ext cx="10508477" cy="5708469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Образовательная область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«Познавательное  развитие»</a:t>
            </a:r>
          </a:p>
          <a:p>
            <a:pPr lvl="0"/>
            <a:r>
              <a:rPr lang="ru-RU" dirty="0" smtClean="0"/>
              <a:t>за счет сенсорного развития;</a:t>
            </a:r>
          </a:p>
          <a:p>
            <a:pPr lvl="0"/>
            <a:r>
              <a:rPr lang="ru-RU" dirty="0" smtClean="0"/>
              <a:t>формирования элементарных математических представлений;</a:t>
            </a:r>
          </a:p>
          <a:p>
            <a:pPr lvl="0"/>
            <a:r>
              <a:rPr lang="ru-RU" dirty="0" smtClean="0"/>
              <a:t>формирования целостной картины мира, расширение кругозора детей (музыкальными произведениями, знакомство с театром, драматизацией, ознакомление с временами года) .</a:t>
            </a:r>
          </a:p>
          <a:p>
            <a:endParaRPr lang="ru-RU" dirty="0"/>
          </a:p>
        </p:txBody>
      </p:sp>
      <p:pic>
        <p:nvPicPr>
          <p:cNvPr id="8194" name="Picture 2" descr="D:\анимашки\cveta-121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8927" y="5091248"/>
            <a:ext cx="952500" cy="1143000"/>
          </a:xfrm>
          <a:prstGeom prst="rect">
            <a:avLst/>
          </a:prstGeom>
          <a:noFill/>
        </p:spPr>
      </p:pic>
      <p:pic>
        <p:nvPicPr>
          <p:cNvPr id="8195" name="Picture 3" descr="D:\анимашки\cveta-121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5590" y="5117375"/>
            <a:ext cx="952500" cy="1143000"/>
          </a:xfrm>
          <a:prstGeom prst="rect">
            <a:avLst/>
          </a:prstGeom>
          <a:noFill/>
        </p:spPr>
      </p:pic>
      <p:pic>
        <p:nvPicPr>
          <p:cNvPr id="8196" name="Picture 4" descr="D:\анимашки\cveta-121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6881" y="1642654"/>
            <a:ext cx="952500" cy="1143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5213" y="548639"/>
            <a:ext cx="10717483" cy="5708469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/>
              <a:t> </a:t>
            </a:r>
            <a:r>
              <a:rPr lang="ru-RU" sz="3000" b="1" dirty="0" smtClean="0">
                <a:solidFill>
                  <a:srgbClr val="FF0000"/>
                </a:solidFill>
              </a:rPr>
              <a:t>Образовательная область</a:t>
            </a:r>
          </a:p>
          <a:p>
            <a:pPr algn="ctr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 « Речевое развитие»</a:t>
            </a:r>
            <a:endParaRPr lang="ru-RU" sz="3000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990F85"/>
                </a:solidFill>
              </a:rPr>
              <a:t> «Развитие речи»</a:t>
            </a:r>
            <a:endParaRPr lang="ru-RU" sz="2800" dirty="0" smtClean="0">
              <a:solidFill>
                <a:srgbClr val="990F85"/>
              </a:solidFill>
            </a:endParaRPr>
          </a:p>
          <a:p>
            <a:pPr lvl="0"/>
            <a:r>
              <a:rPr lang="ru-RU" dirty="0" smtClean="0"/>
              <a:t>за счет развития свободного общения со взрослыми и детьми (культура общения) ;</a:t>
            </a:r>
          </a:p>
          <a:p>
            <a:pPr lvl="0"/>
            <a:r>
              <a:rPr lang="ru-RU" dirty="0" smtClean="0"/>
              <a:t>расширения словарного запас детей, умения вести диалог, отвечать на вопросы.</a:t>
            </a:r>
          </a:p>
          <a:p>
            <a:r>
              <a:rPr lang="ru-RU" sz="2800" b="1" dirty="0" smtClean="0">
                <a:solidFill>
                  <a:srgbClr val="990F85"/>
                </a:solidFill>
              </a:rPr>
              <a:t>«Чтение художественной литературы»</a:t>
            </a:r>
            <a:endParaRPr lang="ru-RU" sz="2800" dirty="0" smtClean="0">
              <a:solidFill>
                <a:srgbClr val="990F85"/>
              </a:solidFill>
            </a:endParaRPr>
          </a:p>
          <a:p>
            <a:pPr lvl="0"/>
            <a:r>
              <a:rPr lang="ru-RU" dirty="0" smtClean="0"/>
              <a:t>за счет формирования интереса к художественному слову (</a:t>
            </a:r>
            <a:r>
              <a:rPr lang="ru-RU" dirty="0" err="1" smtClean="0"/>
              <a:t>потешки</a:t>
            </a:r>
            <a:r>
              <a:rPr lang="ru-RU" dirty="0" smtClean="0"/>
              <a:t>, стихи, сказки) .</a:t>
            </a:r>
          </a:p>
          <a:p>
            <a:pPr lvl="0"/>
            <a:r>
              <a:rPr lang="ru-RU" dirty="0" smtClean="0"/>
              <a:t>приобщения к словесному искусству, развития художественного восприятия и эстетического вкуса (чтение наизусть стихов, </a:t>
            </a:r>
            <a:r>
              <a:rPr lang="ru-RU" dirty="0" err="1" smtClean="0"/>
              <a:t>потешек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  <p:pic>
        <p:nvPicPr>
          <p:cNvPr id="9220" name="Picture 4" descr="D:\анимашки\prazdnikia-251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20448" y="287677"/>
            <a:ext cx="1335677" cy="12971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431377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atureIllustration_16x9_TP103431353.potx" id="{8A6F2D2F-6FDF-40AD-A2FC-E20AC28411A7}" vid="{0B84DAD3-D477-4488-8A04-91C293FC61C2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TS103431377</Template>
  <TotalTime>0</TotalTime>
  <Words>592</Words>
  <Application>Microsoft Office PowerPoint</Application>
  <PresentationFormat>Произвольный</PresentationFormat>
  <Paragraphs>86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TS103431377</vt:lpstr>
      <vt:lpstr>Внедрение ФГОС в практику работы музыкальных руководителей ДОУ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2013-10-09T15:36:28Z</dcterms:created>
  <dcterms:modified xsi:type="dcterms:W3CDTF">2015-11-12T05:53:59Z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