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5" r:id="rId2"/>
    <p:sldMasterId id="2147483697" r:id="rId3"/>
    <p:sldMasterId id="2147483709" r:id="rId4"/>
    <p:sldMasterId id="2147483733" r:id="rId5"/>
  </p:sldMasterIdLst>
  <p:notesMasterIdLst>
    <p:notesMasterId r:id="rId23"/>
  </p:notesMasterIdLst>
  <p:sldIdLst>
    <p:sldId id="258" r:id="rId6"/>
    <p:sldId id="259" r:id="rId7"/>
    <p:sldId id="260" r:id="rId8"/>
    <p:sldId id="261" r:id="rId9"/>
    <p:sldId id="262" r:id="rId10"/>
    <p:sldId id="264" r:id="rId11"/>
    <p:sldId id="278" r:id="rId12"/>
    <p:sldId id="281" r:id="rId13"/>
    <p:sldId id="283" r:id="rId14"/>
    <p:sldId id="268" r:id="rId15"/>
    <p:sldId id="269" r:id="rId16"/>
    <p:sldId id="267" r:id="rId17"/>
    <p:sldId id="270" r:id="rId18"/>
    <p:sldId id="285" r:id="rId19"/>
    <p:sldId id="272" r:id="rId20"/>
    <p:sldId id="273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0C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298" autoAdjust="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7EEF18-B791-412A-A175-CF68135AD59C}" type="datetimeFigureOut">
              <a:rPr lang="ru-RU" smtClean="0"/>
              <a:pPr/>
              <a:t>03.12.2015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DAB3D1-4F66-4344-A2C9-B591C9A3E48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09330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B9583C-6139-4B17-B864-FB1C8BF107B7}" type="slidenum">
              <a:rPr lang="ru-RU" smtClean="0">
                <a:solidFill>
                  <a:srgbClr val="000000"/>
                </a:solidFill>
              </a:rPr>
              <a:pPr eaLnBrk="1" hangingPunct="1"/>
              <a:t>2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8B2488F-6A93-4D31-8352-39A9C7D5FED5}" type="slidenum">
              <a:rPr lang="ru-RU" smtClean="0">
                <a:solidFill>
                  <a:srgbClr val="000000"/>
                </a:solidFill>
              </a:rPr>
              <a:pPr eaLnBrk="1" hangingPunct="1"/>
              <a:t>6</a:t>
            </a:fld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DAB3D1-4F66-4344-A2C9-B591C9A3E483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27458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B9583C-6139-4B17-B864-FB1C8BF107B7}" type="slidenum">
              <a:rPr lang="ru-RU" smtClean="0">
                <a:solidFill>
                  <a:srgbClr val="000000"/>
                </a:solidFill>
              </a:rPr>
              <a:pPr eaLnBrk="1" hangingPunct="1"/>
              <a:t>10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CB9583C-6139-4B17-B864-FB1C8BF107B7}" type="slidenum">
              <a:rPr lang="ru-RU" smtClean="0">
                <a:solidFill>
                  <a:srgbClr val="000000"/>
                </a:solidFill>
              </a:rPr>
              <a:pPr eaLnBrk="1" hangingPunct="1"/>
              <a:t>11</a:t>
            </a:fld>
            <a:endParaRPr lang="ru-RU" dirty="0" smtClean="0">
              <a:solidFill>
                <a:srgbClr val="000000"/>
              </a:solidFill>
            </a:endParaRPr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4CAB63D-EBC9-4F56-84CF-B038C9151F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98652113"/>
      </p:ext>
    </p:extLst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99F25E0-E63A-4107-8EEE-346D2F139D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34027968"/>
      </p:ext>
    </p:extLst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34200" y="274638"/>
            <a:ext cx="18272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47800" y="274638"/>
            <a:ext cx="53340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CF02012-C8FB-4B4B-8F0A-B95BA360F9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0326902"/>
      </p:ext>
    </p:extLst>
  </p:cSld>
  <p:clrMapOvr>
    <a:masterClrMapping/>
  </p:clrMapOvr>
  <p:transition>
    <p:strips dir="r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ru-RU" noProof="0" dirty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ED90AE3-A8B3-4A15-B8FC-489BDC2DBBC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75375490"/>
      </p:ext>
    </p:extLst>
  </p:cSld>
  <p:clrMapOvr>
    <a:masterClrMapping/>
  </p:clrMapOvr>
  <p:transition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47143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7144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7D0DE-BB21-413F-AD47-EDE6052CA0F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C80591-CD35-4C87-988C-FA7FCD33B39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14299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2B0269-5381-41B3-8D22-5539587358C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52B1B6-D929-4EC0-8093-B1656D2050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3155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2F89CB-DF08-4F81-BF55-09FFF052614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42880-E01F-471A-8FC8-825933FD156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44460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7FD91C-0317-41FD-B51C-5330FC27699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FE3906-757D-4B7A-98DA-A0358D48FC4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27886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986062-E9D0-4262-904C-747D3328705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6EB113-F5C7-441D-9E71-70CC1B6EB02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9007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BBE52-B9E2-46B6-8FF4-8E5CE271442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6112A-D5DE-4922-939B-7804BC8C4E8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0238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EEBCFC-5189-4A51-BE7E-3195074BEAA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6D3225-95B5-4C9F-9A78-B870D48C7F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1823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B8BC4C3-5F43-4B24-98C9-4C0128D69C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3821446"/>
      </p:ext>
    </p:extLst>
  </p:cSld>
  <p:clrMapOvr>
    <a:masterClrMapping/>
  </p:clrMapOvr>
  <p:transition>
    <p:strips dir="r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537D5F-0E07-487D-B848-107AAF59FE7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148C94-54F7-4D6D-88F9-53C11B8CAB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64397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9913B-D53B-48D5-B9E7-D609E23E4EC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C0418-2BEA-40F8-8146-00F966C05DE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8392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3BDC6-3762-4048-82F5-1E112EA73D5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9B0D1-4481-4DF3-B0EB-0E0098EE0A5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09673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6FF2C-34E6-4F3E-A3A6-034ECD967E4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E4020-199D-42E2-89AE-710675230D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169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47143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7144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54AB4-64AE-4F66-ACC8-BC9351DE574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F4DE6-458F-496D-BCF9-9A42F843631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0449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E59A7-2B12-4D72-98D4-A725D8961BF9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40E32E-A329-414F-AF5F-7431B7D8B4B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2260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28DF7-000D-4095-AD94-27961B61A8B2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AB0390-FEEC-4632-B552-9669084A7E4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217179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108A51-97A7-458D-95D4-420C911565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F835ED-9628-4D32-B337-FE24ACA2F35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3395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CBDF3-C9AF-4203-BD32-BF8C43C3339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FEB47-109E-4C13-9DB6-266810DA2EE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12988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8C9452-2E0F-4895-BCD2-A1B353CB0C9A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C53AD-B3DE-4668-8892-3839A6C1DDF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4079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AE752B9-DBB2-435A-9822-4EA9690E45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1399676"/>
      </p:ext>
    </p:extLst>
  </p:cSld>
  <p:clrMapOvr>
    <a:masterClrMapping/>
  </p:clrMapOvr>
  <p:transition>
    <p:strips dir="r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BFBCF-17B5-4BBF-AB23-9272293464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BFE41A-DA7C-4E48-AC7F-7659BFBFC03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866626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182609-81F1-42B3-AD36-B1092CDC833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89092-9774-4D23-BBFD-16EF0C139EC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4368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DD9C85-9EEE-4587-A9FD-399F6D227463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EA746E-A9C0-4DAA-88FB-A6B6DA17964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0176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A9DD41-F77E-4652-87C6-1CE5E8A8207E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17EC0C-3B10-4741-A769-C0AAC1427E5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81221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32348-DB77-4FF3-A9FE-45E62590BBC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C8640C-1926-4A49-BF74-AAC222D1872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53897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6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29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6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47143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  <p:sp>
        <p:nvSpPr>
          <p:cNvPr id="47144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39" name="Rectangle 3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00946-4594-4D94-9ABB-C90E89124E2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0" name="Rectangle 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45CF-22C6-4E5B-B1D5-C0C9EF3D959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3807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DCA9C-B8FF-45DE-9A6F-FAA0D981A824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2A9B3D-C2C4-4632-A325-99BCD382840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97626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0BFBD7-C421-47AA-9CFA-FD2F62F1465C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6EEEB-DCAF-4CF9-ACA9-22650249617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49143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FB968-4BF0-4FFF-B6D0-785BF4D06C7B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EFE3D5-C670-48BC-9034-1F0A940582D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92644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CC6CA-65DC-4156-A99D-45873E472A81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1637DD-460B-48F0-9CA9-D995D415549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088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1893CD8-90F9-4D50-BC1E-96B335EDBB3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3133584"/>
      </p:ext>
    </p:extLst>
  </p:cSld>
  <p:clrMapOvr>
    <a:masterClrMapping/>
  </p:clrMapOvr>
  <p:transition>
    <p:strips dir="r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59666F-39F5-409A-9527-5B37B0AAFF6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0D057-063A-420E-B16B-672BA5AB175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9337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80947-BBE5-40A8-B725-1E4E56B3955F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05015A-A883-4C4A-9F5C-F5624F8D175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78305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9EE8E-CE50-4434-9E17-AE10B290B7E6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EA01EF-F09E-40BA-9B96-E24601E097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51215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6DD76-77B2-417B-A23D-A01D6B960E60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5846B2-F038-48BA-BD1B-022848C74AC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370861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5DF09-3E65-4F6D-9B5A-31AA69C6B588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B7B94A-402E-4BFB-AE0C-D525D984357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4693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53A2EB-FEE4-4A50-9B19-F9A9E75681BD}" type="datetimeFigureOut">
              <a:rPr lang="ru-RU">
                <a:solidFill>
                  <a:srgbClr val="000000"/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BED47-AF42-4C77-B925-87D0E60EAC1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03767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330D99-7466-4EDD-881C-851D50BC814A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1738230A-04E9-4589-9DB8-61C78BFC0C2F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A31D3A-E3B1-4E45-9419-CB50EAC7DBE3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219D24AF-78A7-434F-B243-03846C85D6D6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B627F90-E3E8-4CA7-A1C6-A7E57EF7FEDC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D391A2-A85E-4A69-98B6-A0DEF09AD362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CA1DD5-B439-424E-BF7B-474B8A891168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F37CDB-184C-4881-B57B-075F3E9D9B7D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C2966A5F-4749-4CE6-8A7F-0AB3FC2754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22318411"/>
      </p:ext>
    </p:extLst>
  </p:cSld>
  <p:clrMapOvr>
    <a:masterClrMapping/>
  </p:clrMapOvr>
  <p:transition>
    <p:strips dir="r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DA4CDA-D5A4-4A3C-922E-50ED11C4DBBD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3180A3C5-CB53-4687-B457-E757CB543740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4116A0A-BA6E-483F-B2BC-FA80E6FE1287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D66CCC-0C8C-44B7-A2D4-1AC91CF7CFD3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E55212-0BB2-4F52-B6D7-B7D10A16E59A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009870-05F2-461B-A4A9-0A25B5FB263F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FD4050-42E0-46CE-88DA-355D1FD4D6F4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4DC2CC-4F74-4D47-94D7-6F837646D2C6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F1A2BC2-429B-4D18-A914-723746451995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4F05FE-90DC-4684-8414-36F6A6E483AA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5F174A-3341-4E93-A4A2-0E60EB4F763E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2358C-EA7D-485E-9572-2818844714EB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845CBB-24BE-4BBE-80AB-E161DCF5373D}" type="datetimeFigureOut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03.12.2015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4E263-9958-44B1-8879-E21CEA430A83}" type="slidenum">
              <a:rPr lang="ru-RU" smtClean="0">
                <a:solidFill>
                  <a:srgbClr val="4F271C">
                    <a:shade val="50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4F271C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D966D1C0-713C-445B-9AC0-CF7D1EB669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90191490"/>
      </p:ext>
    </p:extLst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B6FBB8CB-1722-47E5-BE54-18D1E546AC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426922"/>
      </p:ext>
    </p:extLst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3F9746A0-602B-49F2-A0C1-4A74C273EC4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12538127"/>
      </p:ext>
    </p:extLst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r>
              <a:rPr lang="ru-RU" dirty="0"/>
              <a:t>20.01.2009 г.</a:t>
            </a: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232C8582-388F-4807-B911-22156AB241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952231"/>
      </p:ext>
    </p:extLst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00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dirty="0"/>
              <a:t>20.01.2009 г.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000000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0000"/>
                </a:solidFill>
                <a:latin typeface="Arial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9E8E8-0B9B-44D6-8E54-617D3CD0DB4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25368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>
    <p:strips dir="rd"/>
  </p:transition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6083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4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5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6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7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8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9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0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1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2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3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4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5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6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7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8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9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0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1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2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3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4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5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6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7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8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9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0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1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2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3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4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5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6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46117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11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119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BB19BD-114F-484C-ACCB-627686CF1748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6120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6121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D9A75A-805A-4268-80FA-6581F6BA3E83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79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6083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4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5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6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7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8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9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0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1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2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3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4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5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6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7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8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9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0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1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2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3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4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5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6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7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8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9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0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1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2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3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4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5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6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46117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11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119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60D85C-4857-4BA9-8206-AC2F5F891FA0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03.12.2015</a:t>
            </a:fld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6120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6121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3F2E2B-A1EE-415D-A6DC-DD0FFC5249F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121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46083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4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5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6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>
                <a:gd name="T0" fmla="*/ 18 w 66"/>
                <a:gd name="T1" fmla="*/ 96 h 96"/>
                <a:gd name="T2" fmla="*/ 42 w 66"/>
                <a:gd name="T3" fmla="*/ 78 h 96"/>
                <a:gd name="T4" fmla="*/ 60 w 66"/>
                <a:gd name="T5" fmla="*/ 60 h 96"/>
                <a:gd name="T6" fmla="*/ 66 w 66"/>
                <a:gd name="T7" fmla="*/ 36 h 96"/>
                <a:gd name="T8" fmla="*/ 60 w 66"/>
                <a:gd name="T9" fmla="*/ 12 h 96"/>
                <a:gd name="T10" fmla="*/ 36 w 66"/>
                <a:gd name="T11" fmla="*/ 0 h 96"/>
                <a:gd name="T12" fmla="*/ 24 w 66"/>
                <a:gd name="T13" fmla="*/ 6 h 96"/>
                <a:gd name="T14" fmla="*/ 12 w 66"/>
                <a:gd name="T15" fmla="*/ 12 h 96"/>
                <a:gd name="T16" fmla="*/ 0 w 66"/>
                <a:gd name="T17" fmla="*/ 36 h 96"/>
                <a:gd name="T18" fmla="*/ 0 w 66"/>
                <a:gd name="T19" fmla="*/ 60 h 96"/>
                <a:gd name="T20" fmla="*/ 12 w 66"/>
                <a:gd name="T21" fmla="*/ 84 h 96"/>
                <a:gd name="T22" fmla="*/ 18 w 66"/>
                <a:gd name="T23" fmla="*/ 96 h 96"/>
                <a:gd name="T24" fmla="*/ 18 w 66"/>
                <a:gd name="T25" fmla="*/ 96 h 96"/>
                <a:gd name="T26" fmla="*/ 42 w 66"/>
                <a:gd name="T27" fmla="*/ 18 h 96"/>
                <a:gd name="T28" fmla="*/ 54 w 66"/>
                <a:gd name="T29" fmla="*/ 24 h 96"/>
                <a:gd name="T30" fmla="*/ 60 w 66"/>
                <a:gd name="T31" fmla="*/ 36 h 96"/>
                <a:gd name="T32" fmla="*/ 60 w 66"/>
                <a:gd name="T33" fmla="*/ 48 h 96"/>
                <a:gd name="T34" fmla="*/ 54 w 66"/>
                <a:gd name="T35" fmla="*/ 54 h 96"/>
                <a:gd name="T36" fmla="*/ 36 w 66"/>
                <a:gd name="T37" fmla="*/ 72 h 96"/>
                <a:gd name="T38" fmla="*/ 24 w 66"/>
                <a:gd name="T39" fmla="*/ 78 h 96"/>
                <a:gd name="T40" fmla="*/ 24 w 66"/>
                <a:gd name="T41" fmla="*/ 78 h 96"/>
                <a:gd name="T42" fmla="*/ 12 w 66"/>
                <a:gd name="T43" fmla="*/ 48 h 96"/>
                <a:gd name="T44" fmla="*/ 18 w 66"/>
                <a:gd name="T45" fmla="*/ 24 h 96"/>
                <a:gd name="T46" fmla="*/ 30 w 66"/>
                <a:gd name="T47" fmla="*/ 18 h 96"/>
                <a:gd name="T48" fmla="*/ 42 w 66"/>
                <a:gd name="T49" fmla="*/ 18 h 96"/>
                <a:gd name="T50" fmla="*/ 42 w 66"/>
                <a:gd name="T51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7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8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89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0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1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2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>
                <a:gd name="T0" fmla="*/ 6 w 623"/>
                <a:gd name="T1" fmla="*/ 18 h 156"/>
                <a:gd name="T2" fmla="*/ 162 w 623"/>
                <a:gd name="T3" fmla="*/ 36 h 156"/>
                <a:gd name="T4" fmla="*/ 251 w 623"/>
                <a:gd name="T5" fmla="*/ 36 h 156"/>
                <a:gd name="T6" fmla="*/ 354 w 623"/>
                <a:gd name="T7" fmla="*/ 30 h 156"/>
                <a:gd name="T8" fmla="*/ 473 w 623"/>
                <a:gd name="T9" fmla="*/ 18 h 156"/>
                <a:gd name="T10" fmla="*/ 611 w 623"/>
                <a:gd name="T11" fmla="*/ 0 h 156"/>
                <a:gd name="T12" fmla="*/ 623 w 623"/>
                <a:gd name="T13" fmla="*/ 114 h 156"/>
                <a:gd name="T14" fmla="*/ 497 w 623"/>
                <a:gd name="T15" fmla="*/ 138 h 156"/>
                <a:gd name="T16" fmla="*/ 414 w 623"/>
                <a:gd name="T17" fmla="*/ 150 h 156"/>
                <a:gd name="T18" fmla="*/ 318 w 623"/>
                <a:gd name="T19" fmla="*/ 156 h 156"/>
                <a:gd name="T20" fmla="*/ 215 w 623"/>
                <a:gd name="T21" fmla="*/ 156 h 156"/>
                <a:gd name="T22" fmla="*/ 108 w 623"/>
                <a:gd name="T23" fmla="*/ 150 h 156"/>
                <a:gd name="T24" fmla="*/ 0 w 623"/>
                <a:gd name="T25" fmla="*/ 132 h 156"/>
                <a:gd name="T26" fmla="*/ 6 w 623"/>
                <a:gd name="T27" fmla="*/ 18 h 156"/>
                <a:gd name="T28" fmla="*/ 6 w 623"/>
                <a:gd name="T29" fmla="*/ 1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3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>
                <a:gd name="T0" fmla="*/ 754 w 993"/>
                <a:gd name="T1" fmla="*/ 6 h 126"/>
                <a:gd name="T2" fmla="*/ 652 w 993"/>
                <a:gd name="T3" fmla="*/ 6 h 126"/>
                <a:gd name="T4" fmla="*/ 563 w 993"/>
                <a:gd name="T5" fmla="*/ 6 h 126"/>
                <a:gd name="T6" fmla="*/ 479 w 993"/>
                <a:gd name="T7" fmla="*/ 6 h 126"/>
                <a:gd name="T8" fmla="*/ 401 w 993"/>
                <a:gd name="T9" fmla="*/ 6 h 126"/>
                <a:gd name="T10" fmla="*/ 335 w 993"/>
                <a:gd name="T11" fmla="*/ 0 h 126"/>
                <a:gd name="T12" fmla="*/ 276 w 993"/>
                <a:gd name="T13" fmla="*/ 0 h 126"/>
                <a:gd name="T14" fmla="*/ 222 w 993"/>
                <a:gd name="T15" fmla="*/ 0 h 126"/>
                <a:gd name="T16" fmla="*/ 180 w 993"/>
                <a:gd name="T17" fmla="*/ 6 h 126"/>
                <a:gd name="T18" fmla="*/ 138 w 993"/>
                <a:gd name="T19" fmla="*/ 6 h 126"/>
                <a:gd name="T20" fmla="*/ 108 w 993"/>
                <a:gd name="T21" fmla="*/ 6 h 126"/>
                <a:gd name="T22" fmla="*/ 54 w 993"/>
                <a:gd name="T23" fmla="*/ 6 h 126"/>
                <a:gd name="T24" fmla="*/ 24 w 993"/>
                <a:gd name="T25" fmla="*/ 12 h 126"/>
                <a:gd name="T26" fmla="*/ 6 w 993"/>
                <a:gd name="T27" fmla="*/ 18 h 126"/>
                <a:gd name="T28" fmla="*/ 0 w 993"/>
                <a:gd name="T29" fmla="*/ 24 h 126"/>
                <a:gd name="T30" fmla="*/ 12 w 993"/>
                <a:gd name="T31" fmla="*/ 42 h 126"/>
                <a:gd name="T32" fmla="*/ 18 w 993"/>
                <a:gd name="T33" fmla="*/ 48 h 126"/>
                <a:gd name="T34" fmla="*/ 30 w 993"/>
                <a:gd name="T35" fmla="*/ 54 h 126"/>
                <a:gd name="T36" fmla="*/ 60 w 993"/>
                <a:gd name="T37" fmla="*/ 60 h 126"/>
                <a:gd name="T38" fmla="*/ 90 w 993"/>
                <a:gd name="T39" fmla="*/ 72 h 126"/>
                <a:gd name="T40" fmla="*/ 144 w 993"/>
                <a:gd name="T41" fmla="*/ 84 h 126"/>
                <a:gd name="T42" fmla="*/ 210 w 993"/>
                <a:gd name="T43" fmla="*/ 90 h 126"/>
                <a:gd name="T44" fmla="*/ 293 w 993"/>
                <a:gd name="T45" fmla="*/ 102 h 126"/>
                <a:gd name="T46" fmla="*/ 389 w 993"/>
                <a:gd name="T47" fmla="*/ 108 h 126"/>
                <a:gd name="T48" fmla="*/ 503 w 993"/>
                <a:gd name="T49" fmla="*/ 120 h 126"/>
                <a:gd name="T50" fmla="*/ 622 w 993"/>
                <a:gd name="T51" fmla="*/ 120 h 126"/>
                <a:gd name="T52" fmla="*/ 754 w 993"/>
                <a:gd name="T53" fmla="*/ 126 h 126"/>
                <a:gd name="T54" fmla="*/ 873 w 993"/>
                <a:gd name="T55" fmla="*/ 126 h 126"/>
                <a:gd name="T56" fmla="*/ 993 w 993"/>
                <a:gd name="T57" fmla="*/ 126 h 126"/>
                <a:gd name="T58" fmla="*/ 993 w 993"/>
                <a:gd name="T59" fmla="*/ 12 h 126"/>
                <a:gd name="T60" fmla="*/ 879 w 993"/>
                <a:gd name="T61" fmla="*/ 12 h 126"/>
                <a:gd name="T62" fmla="*/ 754 w 993"/>
                <a:gd name="T63" fmla="*/ 6 h 126"/>
                <a:gd name="T64" fmla="*/ 754 w 993"/>
                <a:gd name="T65" fmla="*/ 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4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>
                <a:gd name="T0" fmla="*/ 0 w 969"/>
                <a:gd name="T1" fmla="*/ 0 h 245"/>
                <a:gd name="T2" fmla="*/ 24 w 969"/>
                <a:gd name="T3" fmla="*/ 54 h 245"/>
                <a:gd name="T4" fmla="*/ 66 w 969"/>
                <a:gd name="T5" fmla="*/ 96 h 245"/>
                <a:gd name="T6" fmla="*/ 120 w 969"/>
                <a:gd name="T7" fmla="*/ 137 h 245"/>
                <a:gd name="T8" fmla="*/ 198 w 969"/>
                <a:gd name="T9" fmla="*/ 173 h 245"/>
                <a:gd name="T10" fmla="*/ 293 w 969"/>
                <a:gd name="T11" fmla="*/ 203 h 245"/>
                <a:gd name="T12" fmla="*/ 353 w 969"/>
                <a:gd name="T13" fmla="*/ 215 h 245"/>
                <a:gd name="T14" fmla="*/ 413 w 969"/>
                <a:gd name="T15" fmla="*/ 227 h 245"/>
                <a:gd name="T16" fmla="*/ 479 w 969"/>
                <a:gd name="T17" fmla="*/ 233 h 245"/>
                <a:gd name="T18" fmla="*/ 556 w 969"/>
                <a:gd name="T19" fmla="*/ 239 h 245"/>
                <a:gd name="T20" fmla="*/ 634 w 969"/>
                <a:gd name="T21" fmla="*/ 245 h 245"/>
                <a:gd name="T22" fmla="*/ 724 w 969"/>
                <a:gd name="T23" fmla="*/ 245 h 245"/>
                <a:gd name="T24" fmla="*/ 855 w 969"/>
                <a:gd name="T25" fmla="*/ 245 h 245"/>
                <a:gd name="T26" fmla="*/ 969 w 969"/>
                <a:gd name="T27" fmla="*/ 239 h 245"/>
                <a:gd name="T28" fmla="*/ 969 w 969"/>
                <a:gd name="T29" fmla="*/ 60 h 245"/>
                <a:gd name="T30" fmla="*/ 700 w 969"/>
                <a:gd name="T31" fmla="*/ 60 h 245"/>
                <a:gd name="T32" fmla="*/ 503 w 969"/>
                <a:gd name="T33" fmla="*/ 54 h 245"/>
                <a:gd name="T34" fmla="*/ 317 w 969"/>
                <a:gd name="T35" fmla="*/ 42 h 245"/>
                <a:gd name="T36" fmla="*/ 150 w 969"/>
                <a:gd name="T37" fmla="*/ 24 h 245"/>
                <a:gd name="T38" fmla="*/ 72 w 969"/>
                <a:gd name="T39" fmla="*/ 12 h 245"/>
                <a:gd name="T40" fmla="*/ 0 w 969"/>
                <a:gd name="T41" fmla="*/ 0 h 245"/>
                <a:gd name="T42" fmla="*/ 0 w 969"/>
                <a:gd name="T4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5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>
                <a:gd name="T0" fmla="*/ 700 w 951"/>
                <a:gd name="T1" fmla="*/ 0 h 90"/>
                <a:gd name="T2" fmla="*/ 598 w 951"/>
                <a:gd name="T3" fmla="*/ 0 h 90"/>
                <a:gd name="T4" fmla="*/ 515 w 951"/>
                <a:gd name="T5" fmla="*/ 0 h 90"/>
                <a:gd name="T6" fmla="*/ 431 w 951"/>
                <a:gd name="T7" fmla="*/ 0 h 90"/>
                <a:gd name="T8" fmla="*/ 365 w 951"/>
                <a:gd name="T9" fmla="*/ 0 h 90"/>
                <a:gd name="T10" fmla="*/ 299 w 951"/>
                <a:gd name="T11" fmla="*/ 0 h 90"/>
                <a:gd name="T12" fmla="*/ 245 w 951"/>
                <a:gd name="T13" fmla="*/ 0 h 90"/>
                <a:gd name="T14" fmla="*/ 198 w 951"/>
                <a:gd name="T15" fmla="*/ 0 h 90"/>
                <a:gd name="T16" fmla="*/ 162 w 951"/>
                <a:gd name="T17" fmla="*/ 0 h 90"/>
                <a:gd name="T18" fmla="*/ 126 w 951"/>
                <a:gd name="T19" fmla="*/ 6 h 90"/>
                <a:gd name="T20" fmla="*/ 96 w 951"/>
                <a:gd name="T21" fmla="*/ 6 h 90"/>
                <a:gd name="T22" fmla="*/ 54 w 951"/>
                <a:gd name="T23" fmla="*/ 12 h 90"/>
                <a:gd name="T24" fmla="*/ 30 w 951"/>
                <a:gd name="T25" fmla="*/ 12 h 90"/>
                <a:gd name="T26" fmla="*/ 12 w 951"/>
                <a:gd name="T27" fmla="*/ 18 h 90"/>
                <a:gd name="T28" fmla="*/ 6 w 951"/>
                <a:gd name="T29" fmla="*/ 18 h 90"/>
                <a:gd name="T30" fmla="*/ 0 w 951"/>
                <a:gd name="T31" fmla="*/ 24 h 90"/>
                <a:gd name="T32" fmla="*/ 6 w 951"/>
                <a:gd name="T33" fmla="*/ 30 h 90"/>
                <a:gd name="T34" fmla="*/ 24 w 951"/>
                <a:gd name="T35" fmla="*/ 36 h 90"/>
                <a:gd name="T36" fmla="*/ 54 w 951"/>
                <a:gd name="T37" fmla="*/ 42 h 90"/>
                <a:gd name="T38" fmla="*/ 102 w 951"/>
                <a:gd name="T39" fmla="*/ 54 h 90"/>
                <a:gd name="T40" fmla="*/ 168 w 951"/>
                <a:gd name="T41" fmla="*/ 60 h 90"/>
                <a:gd name="T42" fmla="*/ 251 w 951"/>
                <a:gd name="T43" fmla="*/ 66 h 90"/>
                <a:gd name="T44" fmla="*/ 341 w 951"/>
                <a:gd name="T45" fmla="*/ 78 h 90"/>
                <a:gd name="T46" fmla="*/ 449 w 951"/>
                <a:gd name="T47" fmla="*/ 84 h 90"/>
                <a:gd name="T48" fmla="*/ 568 w 951"/>
                <a:gd name="T49" fmla="*/ 84 h 90"/>
                <a:gd name="T50" fmla="*/ 694 w 951"/>
                <a:gd name="T51" fmla="*/ 90 h 90"/>
                <a:gd name="T52" fmla="*/ 825 w 951"/>
                <a:gd name="T53" fmla="*/ 90 h 90"/>
                <a:gd name="T54" fmla="*/ 951 w 951"/>
                <a:gd name="T55" fmla="*/ 90 h 90"/>
                <a:gd name="T56" fmla="*/ 951 w 951"/>
                <a:gd name="T57" fmla="*/ 6 h 90"/>
                <a:gd name="T58" fmla="*/ 831 w 951"/>
                <a:gd name="T59" fmla="*/ 6 h 90"/>
                <a:gd name="T60" fmla="*/ 772 w 951"/>
                <a:gd name="T61" fmla="*/ 6 h 90"/>
                <a:gd name="T62" fmla="*/ 700 w 951"/>
                <a:gd name="T63" fmla="*/ 0 h 90"/>
                <a:gd name="T64" fmla="*/ 700 w 951"/>
                <a:gd name="T6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6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>
                <a:gd name="T0" fmla="*/ 102 w 102"/>
                <a:gd name="T1" fmla="*/ 0 h 155"/>
                <a:gd name="T2" fmla="*/ 0 w 102"/>
                <a:gd name="T3" fmla="*/ 12 h 155"/>
                <a:gd name="T4" fmla="*/ 30 w 102"/>
                <a:gd name="T5" fmla="*/ 72 h 155"/>
                <a:gd name="T6" fmla="*/ 30 w 102"/>
                <a:gd name="T7" fmla="*/ 155 h 155"/>
                <a:gd name="T8" fmla="*/ 72 w 102"/>
                <a:gd name="T9" fmla="*/ 155 h 155"/>
                <a:gd name="T10" fmla="*/ 72 w 102"/>
                <a:gd name="T11" fmla="*/ 66 h 155"/>
                <a:gd name="T12" fmla="*/ 102 w 102"/>
                <a:gd name="T13" fmla="*/ 0 h 155"/>
                <a:gd name="T14" fmla="*/ 102 w 102"/>
                <a:gd name="T15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7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>
                <a:gd name="T0" fmla="*/ 48 w 90"/>
                <a:gd name="T1" fmla="*/ 96 h 96"/>
                <a:gd name="T2" fmla="*/ 72 w 90"/>
                <a:gd name="T3" fmla="*/ 72 h 96"/>
                <a:gd name="T4" fmla="*/ 84 w 90"/>
                <a:gd name="T5" fmla="*/ 48 h 96"/>
                <a:gd name="T6" fmla="*/ 90 w 90"/>
                <a:gd name="T7" fmla="*/ 36 h 96"/>
                <a:gd name="T8" fmla="*/ 84 w 90"/>
                <a:gd name="T9" fmla="*/ 24 h 96"/>
                <a:gd name="T10" fmla="*/ 66 w 90"/>
                <a:gd name="T11" fmla="*/ 6 h 96"/>
                <a:gd name="T12" fmla="*/ 42 w 90"/>
                <a:gd name="T13" fmla="*/ 0 h 96"/>
                <a:gd name="T14" fmla="*/ 24 w 90"/>
                <a:gd name="T15" fmla="*/ 0 h 96"/>
                <a:gd name="T16" fmla="*/ 12 w 90"/>
                <a:gd name="T17" fmla="*/ 12 h 96"/>
                <a:gd name="T18" fmla="*/ 6 w 90"/>
                <a:gd name="T19" fmla="*/ 24 h 96"/>
                <a:gd name="T20" fmla="*/ 0 w 90"/>
                <a:gd name="T21" fmla="*/ 36 h 96"/>
                <a:gd name="T22" fmla="*/ 12 w 90"/>
                <a:gd name="T23" fmla="*/ 66 h 96"/>
                <a:gd name="T24" fmla="*/ 30 w 90"/>
                <a:gd name="T25" fmla="*/ 84 h 96"/>
                <a:gd name="T26" fmla="*/ 48 w 90"/>
                <a:gd name="T27" fmla="*/ 96 h 96"/>
                <a:gd name="T28" fmla="*/ 48 w 90"/>
                <a:gd name="T29" fmla="*/ 96 h 96"/>
                <a:gd name="T30" fmla="*/ 48 w 90"/>
                <a:gd name="T31" fmla="*/ 12 h 96"/>
                <a:gd name="T32" fmla="*/ 66 w 90"/>
                <a:gd name="T33" fmla="*/ 18 h 96"/>
                <a:gd name="T34" fmla="*/ 72 w 90"/>
                <a:gd name="T35" fmla="*/ 24 h 96"/>
                <a:gd name="T36" fmla="*/ 72 w 90"/>
                <a:gd name="T37" fmla="*/ 36 h 96"/>
                <a:gd name="T38" fmla="*/ 72 w 90"/>
                <a:gd name="T39" fmla="*/ 48 h 96"/>
                <a:gd name="T40" fmla="*/ 54 w 90"/>
                <a:gd name="T41" fmla="*/ 66 h 96"/>
                <a:gd name="T42" fmla="*/ 48 w 90"/>
                <a:gd name="T43" fmla="*/ 78 h 96"/>
                <a:gd name="T44" fmla="*/ 30 w 90"/>
                <a:gd name="T45" fmla="*/ 66 h 96"/>
                <a:gd name="T46" fmla="*/ 24 w 90"/>
                <a:gd name="T47" fmla="*/ 48 h 96"/>
                <a:gd name="T48" fmla="*/ 18 w 90"/>
                <a:gd name="T49" fmla="*/ 30 h 96"/>
                <a:gd name="T50" fmla="*/ 30 w 90"/>
                <a:gd name="T51" fmla="*/ 12 h 96"/>
                <a:gd name="T52" fmla="*/ 48 w 90"/>
                <a:gd name="T53" fmla="*/ 12 h 96"/>
                <a:gd name="T54" fmla="*/ 48 w 90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8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>
                <a:gd name="T0" fmla="*/ 0 w 90"/>
                <a:gd name="T1" fmla="*/ 90 h 108"/>
                <a:gd name="T2" fmla="*/ 12 w 90"/>
                <a:gd name="T3" fmla="*/ 102 h 108"/>
                <a:gd name="T4" fmla="*/ 24 w 90"/>
                <a:gd name="T5" fmla="*/ 108 h 108"/>
                <a:gd name="T6" fmla="*/ 54 w 90"/>
                <a:gd name="T7" fmla="*/ 108 h 108"/>
                <a:gd name="T8" fmla="*/ 78 w 90"/>
                <a:gd name="T9" fmla="*/ 96 h 108"/>
                <a:gd name="T10" fmla="*/ 90 w 90"/>
                <a:gd name="T11" fmla="*/ 72 h 108"/>
                <a:gd name="T12" fmla="*/ 84 w 90"/>
                <a:gd name="T13" fmla="*/ 42 h 108"/>
                <a:gd name="T14" fmla="*/ 66 w 90"/>
                <a:gd name="T15" fmla="*/ 24 h 108"/>
                <a:gd name="T16" fmla="*/ 54 w 90"/>
                <a:gd name="T17" fmla="*/ 12 h 108"/>
                <a:gd name="T18" fmla="*/ 48 w 90"/>
                <a:gd name="T19" fmla="*/ 6 h 108"/>
                <a:gd name="T20" fmla="*/ 48 w 90"/>
                <a:gd name="T21" fmla="*/ 6 h 108"/>
                <a:gd name="T22" fmla="*/ 48 w 90"/>
                <a:gd name="T23" fmla="*/ 0 h 108"/>
                <a:gd name="T24" fmla="*/ 24 w 90"/>
                <a:gd name="T25" fmla="*/ 24 h 108"/>
                <a:gd name="T26" fmla="*/ 6 w 90"/>
                <a:gd name="T27" fmla="*/ 48 h 108"/>
                <a:gd name="T28" fmla="*/ 0 w 90"/>
                <a:gd name="T29" fmla="*/ 66 h 108"/>
                <a:gd name="T30" fmla="*/ 0 w 90"/>
                <a:gd name="T31" fmla="*/ 90 h 108"/>
                <a:gd name="T32" fmla="*/ 0 w 90"/>
                <a:gd name="T33" fmla="*/ 90 h 108"/>
                <a:gd name="T34" fmla="*/ 12 w 90"/>
                <a:gd name="T35" fmla="*/ 66 h 108"/>
                <a:gd name="T36" fmla="*/ 18 w 90"/>
                <a:gd name="T37" fmla="*/ 48 h 108"/>
                <a:gd name="T38" fmla="*/ 30 w 90"/>
                <a:gd name="T39" fmla="*/ 36 h 108"/>
                <a:gd name="T40" fmla="*/ 42 w 90"/>
                <a:gd name="T41" fmla="*/ 24 h 108"/>
                <a:gd name="T42" fmla="*/ 48 w 90"/>
                <a:gd name="T43" fmla="*/ 18 h 108"/>
                <a:gd name="T44" fmla="*/ 66 w 90"/>
                <a:gd name="T45" fmla="*/ 30 h 108"/>
                <a:gd name="T46" fmla="*/ 72 w 90"/>
                <a:gd name="T47" fmla="*/ 48 h 108"/>
                <a:gd name="T48" fmla="*/ 78 w 90"/>
                <a:gd name="T49" fmla="*/ 72 h 108"/>
                <a:gd name="T50" fmla="*/ 78 w 90"/>
                <a:gd name="T51" fmla="*/ 84 h 108"/>
                <a:gd name="T52" fmla="*/ 66 w 90"/>
                <a:gd name="T53" fmla="*/ 96 h 108"/>
                <a:gd name="T54" fmla="*/ 42 w 90"/>
                <a:gd name="T55" fmla="*/ 102 h 108"/>
                <a:gd name="T56" fmla="*/ 30 w 90"/>
                <a:gd name="T57" fmla="*/ 96 h 108"/>
                <a:gd name="T58" fmla="*/ 18 w 90"/>
                <a:gd name="T59" fmla="*/ 90 h 108"/>
                <a:gd name="T60" fmla="*/ 12 w 90"/>
                <a:gd name="T61" fmla="*/ 78 h 108"/>
                <a:gd name="T62" fmla="*/ 12 w 90"/>
                <a:gd name="T63" fmla="*/ 66 h 108"/>
                <a:gd name="T64" fmla="*/ 12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099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>
                <a:gd name="T0" fmla="*/ 102 w 102"/>
                <a:gd name="T1" fmla="*/ 0 h 156"/>
                <a:gd name="T2" fmla="*/ 0 w 102"/>
                <a:gd name="T3" fmla="*/ 6 h 156"/>
                <a:gd name="T4" fmla="*/ 30 w 102"/>
                <a:gd name="T5" fmla="*/ 72 h 156"/>
                <a:gd name="T6" fmla="*/ 30 w 102"/>
                <a:gd name="T7" fmla="*/ 156 h 156"/>
                <a:gd name="T8" fmla="*/ 72 w 102"/>
                <a:gd name="T9" fmla="*/ 156 h 156"/>
                <a:gd name="T10" fmla="*/ 72 w 102"/>
                <a:gd name="T11" fmla="*/ 66 h 156"/>
                <a:gd name="T12" fmla="*/ 102 w 102"/>
                <a:gd name="T13" fmla="*/ 0 h 156"/>
                <a:gd name="T14" fmla="*/ 102 w 102"/>
                <a:gd name="T15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0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>
                <a:gd name="T0" fmla="*/ 42 w 84"/>
                <a:gd name="T1" fmla="*/ 96 h 96"/>
                <a:gd name="T2" fmla="*/ 66 w 84"/>
                <a:gd name="T3" fmla="*/ 78 h 96"/>
                <a:gd name="T4" fmla="*/ 84 w 84"/>
                <a:gd name="T5" fmla="*/ 54 h 96"/>
                <a:gd name="T6" fmla="*/ 84 w 84"/>
                <a:gd name="T7" fmla="*/ 30 h 96"/>
                <a:gd name="T8" fmla="*/ 66 w 84"/>
                <a:gd name="T9" fmla="*/ 6 h 96"/>
                <a:gd name="T10" fmla="*/ 42 w 84"/>
                <a:gd name="T11" fmla="*/ 0 h 96"/>
                <a:gd name="T12" fmla="*/ 24 w 84"/>
                <a:gd name="T13" fmla="*/ 6 h 96"/>
                <a:gd name="T14" fmla="*/ 12 w 84"/>
                <a:gd name="T15" fmla="*/ 18 h 96"/>
                <a:gd name="T16" fmla="*/ 6 w 84"/>
                <a:gd name="T17" fmla="*/ 30 h 96"/>
                <a:gd name="T18" fmla="*/ 0 w 84"/>
                <a:gd name="T19" fmla="*/ 42 h 96"/>
                <a:gd name="T20" fmla="*/ 12 w 84"/>
                <a:gd name="T21" fmla="*/ 66 h 96"/>
                <a:gd name="T22" fmla="*/ 30 w 84"/>
                <a:gd name="T23" fmla="*/ 84 h 96"/>
                <a:gd name="T24" fmla="*/ 42 w 84"/>
                <a:gd name="T25" fmla="*/ 96 h 96"/>
                <a:gd name="T26" fmla="*/ 42 w 84"/>
                <a:gd name="T27" fmla="*/ 96 h 96"/>
                <a:gd name="T28" fmla="*/ 48 w 84"/>
                <a:gd name="T29" fmla="*/ 12 h 96"/>
                <a:gd name="T30" fmla="*/ 66 w 84"/>
                <a:gd name="T31" fmla="*/ 18 h 96"/>
                <a:gd name="T32" fmla="*/ 72 w 84"/>
                <a:gd name="T33" fmla="*/ 30 h 96"/>
                <a:gd name="T34" fmla="*/ 72 w 84"/>
                <a:gd name="T35" fmla="*/ 42 h 96"/>
                <a:gd name="T36" fmla="*/ 66 w 84"/>
                <a:gd name="T37" fmla="*/ 54 h 96"/>
                <a:gd name="T38" fmla="*/ 54 w 84"/>
                <a:gd name="T39" fmla="*/ 72 h 96"/>
                <a:gd name="T40" fmla="*/ 42 w 84"/>
                <a:gd name="T41" fmla="*/ 84 h 96"/>
                <a:gd name="T42" fmla="*/ 42 w 84"/>
                <a:gd name="T43" fmla="*/ 84 h 96"/>
                <a:gd name="T44" fmla="*/ 30 w 84"/>
                <a:gd name="T45" fmla="*/ 72 h 96"/>
                <a:gd name="T46" fmla="*/ 18 w 84"/>
                <a:gd name="T47" fmla="*/ 54 h 96"/>
                <a:gd name="T48" fmla="*/ 18 w 84"/>
                <a:gd name="T49" fmla="*/ 30 h 96"/>
                <a:gd name="T50" fmla="*/ 30 w 84"/>
                <a:gd name="T51" fmla="*/ 18 h 96"/>
                <a:gd name="T52" fmla="*/ 48 w 84"/>
                <a:gd name="T53" fmla="*/ 12 h 96"/>
                <a:gd name="T54" fmla="*/ 48 w 84"/>
                <a:gd name="T55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1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>
                <a:gd name="T0" fmla="*/ 6 w 90"/>
                <a:gd name="T1" fmla="*/ 90 h 108"/>
                <a:gd name="T2" fmla="*/ 18 w 90"/>
                <a:gd name="T3" fmla="*/ 102 h 108"/>
                <a:gd name="T4" fmla="*/ 30 w 90"/>
                <a:gd name="T5" fmla="*/ 108 h 108"/>
                <a:gd name="T6" fmla="*/ 60 w 90"/>
                <a:gd name="T7" fmla="*/ 108 h 108"/>
                <a:gd name="T8" fmla="*/ 84 w 90"/>
                <a:gd name="T9" fmla="*/ 96 h 108"/>
                <a:gd name="T10" fmla="*/ 90 w 90"/>
                <a:gd name="T11" fmla="*/ 84 h 108"/>
                <a:gd name="T12" fmla="*/ 90 w 90"/>
                <a:gd name="T13" fmla="*/ 66 h 108"/>
                <a:gd name="T14" fmla="*/ 84 w 90"/>
                <a:gd name="T15" fmla="*/ 36 h 108"/>
                <a:gd name="T16" fmla="*/ 72 w 90"/>
                <a:gd name="T17" fmla="*/ 18 h 108"/>
                <a:gd name="T18" fmla="*/ 60 w 90"/>
                <a:gd name="T19" fmla="*/ 6 h 108"/>
                <a:gd name="T20" fmla="*/ 54 w 90"/>
                <a:gd name="T21" fmla="*/ 0 h 108"/>
                <a:gd name="T22" fmla="*/ 54 w 90"/>
                <a:gd name="T23" fmla="*/ 0 h 108"/>
                <a:gd name="T24" fmla="*/ 48 w 90"/>
                <a:gd name="T25" fmla="*/ 0 h 108"/>
                <a:gd name="T26" fmla="*/ 24 w 90"/>
                <a:gd name="T27" fmla="*/ 24 h 108"/>
                <a:gd name="T28" fmla="*/ 12 w 90"/>
                <a:gd name="T29" fmla="*/ 48 h 108"/>
                <a:gd name="T30" fmla="*/ 0 w 90"/>
                <a:gd name="T31" fmla="*/ 66 h 108"/>
                <a:gd name="T32" fmla="*/ 6 w 90"/>
                <a:gd name="T33" fmla="*/ 90 h 108"/>
                <a:gd name="T34" fmla="*/ 6 w 90"/>
                <a:gd name="T35" fmla="*/ 90 h 108"/>
                <a:gd name="T36" fmla="*/ 18 w 90"/>
                <a:gd name="T37" fmla="*/ 66 h 108"/>
                <a:gd name="T38" fmla="*/ 24 w 90"/>
                <a:gd name="T39" fmla="*/ 48 h 108"/>
                <a:gd name="T40" fmla="*/ 36 w 90"/>
                <a:gd name="T41" fmla="*/ 30 h 108"/>
                <a:gd name="T42" fmla="*/ 42 w 90"/>
                <a:gd name="T43" fmla="*/ 18 h 108"/>
                <a:gd name="T44" fmla="*/ 48 w 90"/>
                <a:gd name="T45" fmla="*/ 12 h 108"/>
                <a:gd name="T46" fmla="*/ 78 w 90"/>
                <a:gd name="T47" fmla="*/ 42 h 108"/>
                <a:gd name="T48" fmla="*/ 84 w 90"/>
                <a:gd name="T49" fmla="*/ 66 h 108"/>
                <a:gd name="T50" fmla="*/ 66 w 90"/>
                <a:gd name="T51" fmla="*/ 90 h 108"/>
                <a:gd name="T52" fmla="*/ 54 w 90"/>
                <a:gd name="T53" fmla="*/ 96 h 108"/>
                <a:gd name="T54" fmla="*/ 42 w 90"/>
                <a:gd name="T55" fmla="*/ 96 h 108"/>
                <a:gd name="T56" fmla="*/ 30 w 90"/>
                <a:gd name="T57" fmla="*/ 96 h 108"/>
                <a:gd name="T58" fmla="*/ 24 w 90"/>
                <a:gd name="T59" fmla="*/ 84 h 108"/>
                <a:gd name="T60" fmla="*/ 18 w 90"/>
                <a:gd name="T61" fmla="*/ 78 h 108"/>
                <a:gd name="T62" fmla="*/ 18 w 90"/>
                <a:gd name="T63" fmla="*/ 66 h 108"/>
                <a:gd name="T64" fmla="*/ 18 w 90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2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>
                <a:gd name="T0" fmla="*/ 30 w 66"/>
                <a:gd name="T1" fmla="*/ 96 h 96"/>
                <a:gd name="T2" fmla="*/ 54 w 66"/>
                <a:gd name="T3" fmla="*/ 72 h 96"/>
                <a:gd name="T4" fmla="*/ 66 w 66"/>
                <a:gd name="T5" fmla="*/ 48 h 96"/>
                <a:gd name="T6" fmla="*/ 66 w 66"/>
                <a:gd name="T7" fmla="*/ 24 h 96"/>
                <a:gd name="T8" fmla="*/ 54 w 66"/>
                <a:gd name="T9" fmla="*/ 6 h 96"/>
                <a:gd name="T10" fmla="*/ 30 w 66"/>
                <a:gd name="T11" fmla="*/ 0 h 96"/>
                <a:gd name="T12" fmla="*/ 18 w 66"/>
                <a:gd name="T13" fmla="*/ 0 h 96"/>
                <a:gd name="T14" fmla="*/ 6 w 66"/>
                <a:gd name="T15" fmla="*/ 12 h 96"/>
                <a:gd name="T16" fmla="*/ 0 w 66"/>
                <a:gd name="T17" fmla="*/ 36 h 96"/>
                <a:gd name="T18" fmla="*/ 6 w 66"/>
                <a:gd name="T19" fmla="*/ 60 h 96"/>
                <a:gd name="T20" fmla="*/ 18 w 66"/>
                <a:gd name="T21" fmla="*/ 84 h 96"/>
                <a:gd name="T22" fmla="*/ 30 w 66"/>
                <a:gd name="T23" fmla="*/ 96 h 96"/>
                <a:gd name="T24" fmla="*/ 30 w 66"/>
                <a:gd name="T25" fmla="*/ 96 h 96"/>
                <a:gd name="T26" fmla="*/ 30 w 66"/>
                <a:gd name="T27" fmla="*/ 12 h 96"/>
                <a:gd name="T28" fmla="*/ 48 w 66"/>
                <a:gd name="T29" fmla="*/ 18 h 96"/>
                <a:gd name="T30" fmla="*/ 54 w 66"/>
                <a:gd name="T31" fmla="*/ 24 h 96"/>
                <a:gd name="T32" fmla="*/ 54 w 66"/>
                <a:gd name="T33" fmla="*/ 36 h 96"/>
                <a:gd name="T34" fmla="*/ 48 w 66"/>
                <a:gd name="T35" fmla="*/ 48 h 96"/>
                <a:gd name="T36" fmla="*/ 36 w 66"/>
                <a:gd name="T37" fmla="*/ 66 h 96"/>
                <a:gd name="T38" fmla="*/ 30 w 66"/>
                <a:gd name="T39" fmla="*/ 78 h 96"/>
                <a:gd name="T40" fmla="*/ 18 w 66"/>
                <a:gd name="T41" fmla="*/ 66 h 96"/>
                <a:gd name="T42" fmla="*/ 12 w 66"/>
                <a:gd name="T43" fmla="*/ 48 h 96"/>
                <a:gd name="T44" fmla="*/ 6 w 66"/>
                <a:gd name="T45" fmla="*/ 30 h 96"/>
                <a:gd name="T46" fmla="*/ 18 w 66"/>
                <a:gd name="T47" fmla="*/ 12 h 96"/>
                <a:gd name="T48" fmla="*/ 30 w 66"/>
                <a:gd name="T49" fmla="*/ 12 h 96"/>
                <a:gd name="T50" fmla="*/ 30 w 66"/>
                <a:gd name="T5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3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>
                <a:gd name="T0" fmla="*/ 2577 w 2594"/>
                <a:gd name="T1" fmla="*/ 0 h 444"/>
                <a:gd name="T2" fmla="*/ 2594 w 2594"/>
                <a:gd name="T3" fmla="*/ 72 h 444"/>
                <a:gd name="T4" fmla="*/ 6 w 2594"/>
                <a:gd name="T5" fmla="*/ 444 h 444"/>
                <a:gd name="T6" fmla="*/ 0 w 2594"/>
                <a:gd name="T7" fmla="*/ 396 h 444"/>
                <a:gd name="T8" fmla="*/ 1225 w 2594"/>
                <a:gd name="T9" fmla="*/ 96 h 444"/>
                <a:gd name="T10" fmla="*/ 1351 w 2594"/>
                <a:gd name="T11" fmla="*/ 78 h 444"/>
                <a:gd name="T12" fmla="*/ 2577 w 2594"/>
                <a:gd name="T13" fmla="*/ 0 h 444"/>
                <a:gd name="T14" fmla="*/ 2577 w 2594"/>
                <a:gd name="T15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4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>
                <a:gd name="T0" fmla="*/ 36 w 84"/>
                <a:gd name="T1" fmla="*/ 95 h 95"/>
                <a:gd name="T2" fmla="*/ 60 w 84"/>
                <a:gd name="T3" fmla="*/ 77 h 95"/>
                <a:gd name="T4" fmla="*/ 78 w 84"/>
                <a:gd name="T5" fmla="*/ 53 h 95"/>
                <a:gd name="T6" fmla="*/ 84 w 84"/>
                <a:gd name="T7" fmla="*/ 42 h 95"/>
                <a:gd name="T8" fmla="*/ 84 w 84"/>
                <a:gd name="T9" fmla="*/ 30 h 95"/>
                <a:gd name="T10" fmla="*/ 72 w 84"/>
                <a:gd name="T11" fmla="*/ 6 h 95"/>
                <a:gd name="T12" fmla="*/ 42 w 84"/>
                <a:gd name="T13" fmla="*/ 0 h 95"/>
                <a:gd name="T14" fmla="*/ 30 w 84"/>
                <a:gd name="T15" fmla="*/ 0 h 95"/>
                <a:gd name="T16" fmla="*/ 12 w 84"/>
                <a:gd name="T17" fmla="*/ 12 h 95"/>
                <a:gd name="T18" fmla="*/ 0 w 84"/>
                <a:gd name="T19" fmla="*/ 24 h 95"/>
                <a:gd name="T20" fmla="*/ 0 w 84"/>
                <a:gd name="T21" fmla="*/ 36 h 95"/>
                <a:gd name="T22" fmla="*/ 6 w 84"/>
                <a:gd name="T23" fmla="*/ 59 h 95"/>
                <a:gd name="T24" fmla="*/ 24 w 84"/>
                <a:gd name="T25" fmla="*/ 83 h 95"/>
                <a:gd name="T26" fmla="*/ 36 w 84"/>
                <a:gd name="T27" fmla="*/ 95 h 95"/>
                <a:gd name="T28" fmla="*/ 36 w 84"/>
                <a:gd name="T29" fmla="*/ 95 h 95"/>
                <a:gd name="T30" fmla="*/ 48 w 84"/>
                <a:gd name="T31" fmla="*/ 12 h 95"/>
                <a:gd name="T32" fmla="*/ 66 w 84"/>
                <a:gd name="T33" fmla="*/ 18 h 95"/>
                <a:gd name="T34" fmla="*/ 72 w 84"/>
                <a:gd name="T35" fmla="*/ 30 h 95"/>
                <a:gd name="T36" fmla="*/ 72 w 84"/>
                <a:gd name="T37" fmla="*/ 42 h 95"/>
                <a:gd name="T38" fmla="*/ 66 w 84"/>
                <a:gd name="T39" fmla="*/ 53 h 95"/>
                <a:gd name="T40" fmla="*/ 48 w 84"/>
                <a:gd name="T41" fmla="*/ 71 h 95"/>
                <a:gd name="T42" fmla="*/ 42 w 84"/>
                <a:gd name="T43" fmla="*/ 77 h 95"/>
                <a:gd name="T44" fmla="*/ 36 w 84"/>
                <a:gd name="T45" fmla="*/ 77 h 95"/>
                <a:gd name="T46" fmla="*/ 24 w 84"/>
                <a:gd name="T47" fmla="*/ 65 h 95"/>
                <a:gd name="T48" fmla="*/ 18 w 84"/>
                <a:gd name="T49" fmla="*/ 48 h 95"/>
                <a:gd name="T50" fmla="*/ 18 w 84"/>
                <a:gd name="T51" fmla="*/ 30 h 95"/>
                <a:gd name="T52" fmla="*/ 30 w 84"/>
                <a:gd name="T53" fmla="*/ 12 h 95"/>
                <a:gd name="T54" fmla="*/ 48 w 84"/>
                <a:gd name="T55" fmla="*/ 12 h 95"/>
                <a:gd name="T56" fmla="*/ 48 w 84"/>
                <a:gd name="T57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5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>
                <a:gd name="T0" fmla="*/ 12 w 90"/>
                <a:gd name="T1" fmla="*/ 96 h 108"/>
                <a:gd name="T2" fmla="*/ 24 w 90"/>
                <a:gd name="T3" fmla="*/ 108 h 108"/>
                <a:gd name="T4" fmla="*/ 42 w 90"/>
                <a:gd name="T5" fmla="*/ 108 h 108"/>
                <a:gd name="T6" fmla="*/ 66 w 90"/>
                <a:gd name="T7" fmla="*/ 102 h 108"/>
                <a:gd name="T8" fmla="*/ 84 w 90"/>
                <a:gd name="T9" fmla="*/ 78 h 108"/>
                <a:gd name="T10" fmla="*/ 90 w 90"/>
                <a:gd name="T11" fmla="*/ 66 h 108"/>
                <a:gd name="T12" fmla="*/ 84 w 90"/>
                <a:gd name="T13" fmla="*/ 48 h 108"/>
                <a:gd name="T14" fmla="*/ 66 w 90"/>
                <a:gd name="T15" fmla="*/ 24 h 108"/>
                <a:gd name="T16" fmla="*/ 48 w 90"/>
                <a:gd name="T17" fmla="*/ 12 h 108"/>
                <a:gd name="T18" fmla="*/ 36 w 90"/>
                <a:gd name="T19" fmla="*/ 0 h 108"/>
                <a:gd name="T20" fmla="*/ 30 w 90"/>
                <a:gd name="T21" fmla="*/ 0 h 108"/>
                <a:gd name="T22" fmla="*/ 30 w 90"/>
                <a:gd name="T23" fmla="*/ 0 h 108"/>
                <a:gd name="T24" fmla="*/ 24 w 90"/>
                <a:gd name="T25" fmla="*/ 0 h 108"/>
                <a:gd name="T26" fmla="*/ 12 w 90"/>
                <a:gd name="T27" fmla="*/ 30 h 108"/>
                <a:gd name="T28" fmla="*/ 0 w 90"/>
                <a:gd name="T29" fmla="*/ 54 h 108"/>
                <a:gd name="T30" fmla="*/ 0 w 90"/>
                <a:gd name="T31" fmla="*/ 78 h 108"/>
                <a:gd name="T32" fmla="*/ 12 w 90"/>
                <a:gd name="T33" fmla="*/ 96 h 108"/>
                <a:gd name="T34" fmla="*/ 12 w 90"/>
                <a:gd name="T35" fmla="*/ 96 h 108"/>
                <a:gd name="T36" fmla="*/ 12 w 90"/>
                <a:gd name="T37" fmla="*/ 72 h 108"/>
                <a:gd name="T38" fmla="*/ 18 w 90"/>
                <a:gd name="T39" fmla="*/ 54 h 108"/>
                <a:gd name="T40" fmla="*/ 24 w 90"/>
                <a:gd name="T41" fmla="*/ 36 h 108"/>
                <a:gd name="T42" fmla="*/ 30 w 90"/>
                <a:gd name="T43" fmla="*/ 18 h 108"/>
                <a:gd name="T44" fmla="*/ 30 w 90"/>
                <a:gd name="T45" fmla="*/ 12 h 108"/>
                <a:gd name="T46" fmla="*/ 48 w 90"/>
                <a:gd name="T47" fmla="*/ 24 h 108"/>
                <a:gd name="T48" fmla="*/ 66 w 90"/>
                <a:gd name="T49" fmla="*/ 36 h 108"/>
                <a:gd name="T50" fmla="*/ 78 w 90"/>
                <a:gd name="T51" fmla="*/ 54 h 108"/>
                <a:gd name="T52" fmla="*/ 78 w 90"/>
                <a:gd name="T53" fmla="*/ 72 h 108"/>
                <a:gd name="T54" fmla="*/ 72 w 90"/>
                <a:gd name="T55" fmla="*/ 84 h 108"/>
                <a:gd name="T56" fmla="*/ 48 w 90"/>
                <a:gd name="T57" fmla="*/ 96 h 108"/>
                <a:gd name="T58" fmla="*/ 36 w 90"/>
                <a:gd name="T59" fmla="*/ 96 h 108"/>
                <a:gd name="T60" fmla="*/ 24 w 90"/>
                <a:gd name="T61" fmla="*/ 90 h 108"/>
                <a:gd name="T62" fmla="*/ 18 w 90"/>
                <a:gd name="T63" fmla="*/ 84 h 108"/>
                <a:gd name="T64" fmla="*/ 12 w 90"/>
                <a:gd name="T65" fmla="*/ 72 h 108"/>
                <a:gd name="T66" fmla="*/ 12 w 90"/>
                <a:gd name="T67" fmla="*/ 7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6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>
                <a:gd name="T0" fmla="*/ 71 w 71"/>
                <a:gd name="T1" fmla="*/ 90 h 90"/>
                <a:gd name="T2" fmla="*/ 71 w 71"/>
                <a:gd name="T3" fmla="*/ 60 h 90"/>
                <a:gd name="T4" fmla="*/ 71 w 71"/>
                <a:gd name="T5" fmla="*/ 36 h 90"/>
                <a:gd name="T6" fmla="*/ 60 w 71"/>
                <a:gd name="T7" fmla="*/ 12 h 90"/>
                <a:gd name="T8" fmla="*/ 36 w 71"/>
                <a:gd name="T9" fmla="*/ 0 h 90"/>
                <a:gd name="T10" fmla="*/ 12 w 71"/>
                <a:gd name="T11" fmla="*/ 12 h 90"/>
                <a:gd name="T12" fmla="*/ 0 w 71"/>
                <a:gd name="T13" fmla="*/ 36 h 90"/>
                <a:gd name="T14" fmla="*/ 6 w 71"/>
                <a:gd name="T15" fmla="*/ 60 h 90"/>
                <a:gd name="T16" fmla="*/ 30 w 71"/>
                <a:gd name="T17" fmla="*/ 78 h 90"/>
                <a:gd name="T18" fmla="*/ 54 w 71"/>
                <a:gd name="T19" fmla="*/ 90 h 90"/>
                <a:gd name="T20" fmla="*/ 71 w 71"/>
                <a:gd name="T21" fmla="*/ 90 h 90"/>
                <a:gd name="T22" fmla="*/ 71 w 71"/>
                <a:gd name="T23" fmla="*/ 90 h 90"/>
                <a:gd name="T24" fmla="*/ 24 w 71"/>
                <a:gd name="T25" fmla="*/ 18 h 90"/>
                <a:gd name="T26" fmla="*/ 42 w 71"/>
                <a:gd name="T27" fmla="*/ 18 h 90"/>
                <a:gd name="T28" fmla="*/ 54 w 71"/>
                <a:gd name="T29" fmla="*/ 18 h 90"/>
                <a:gd name="T30" fmla="*/ 60 w 71"/>
                <a:gd name="T31" fmla="*/ 42 h 90"/>
                <a:gd name="T32" fmla="*/ 60 w 71"/>
                <a:gd name="T33" fmla="*/ 66 h 90"/>
                <a:gd name="T34" fmla="*/ 60 w 71"/>
                <a:gd name="T35" fmla="*/ 72 h 90"/>
                <a:gd name="T36" fmla="*/ 60 w 71"/>
                <a:gd name="T37" fmla="*/ 78 h 90"/>
                <a:gd name="T38" fmla="*/ 42 w 71"/>
                <a:gd name="T39" fmla="*/ 72 h 90"/>
                <a:gd name="T40" fmla="*/ 24 w 71"/>
                <a:gd name="T41" fmla="*/ 66 h 90"/>
                <a:gd name="T42" fmla="*/ 12 w 71"/>
                <a:gd name="T43" fmla="*/ 48 h 90"/>
                <a:gd name="T44" fmla="*/ 12 w 71"/>
                <a:gd name="T45" fmla="*/ 30 h 90"/>
                <a:gd name="T46" fmla="*/ 24 w 71"/>
                <a:gd name="T47" fmla="*/ 18 h 90"/>
                <a:gd name="T48" fmla="*/ 24 w 71"/>
                <a:gd name="T49" fmla="*/ 1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7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8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09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0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>
                <a:gd name="T0" fmla="*/ 66 w 90"/>
                <a:gd name="T1" fmla="*/ 96 h 96"/>
                <a:gd name="T2" fmla="*/ 78 w 90"/>
                <a:gd name="T3" fmla="*/ 66 h 96"/>
                <a:gd name="T4" fmla="*/ 90 w 90"/>
                <a:gd name="T5" fmla="*/ 42 h 96"/>
                <a:gd name="T6" fmla="*/ 78 w 90"/>
                <a:gd name="T7" fmla="*/ 18 h 96"/>
                <a:gd name="T8" fmla="*/ 60 w 90"/>
                <a:gd name="T9" fmla="*/ 0 h 96"/>
                <a:gd name="T10" fmla="*/ 30 w 90"/>
                <a:gd name="T11" fmla="*/ 6 h 96"/>
                <a:gd name="T12" fmla="*/ 18 w 90"/>
                <a:gd name="T13" fmla="*/ 18 h 96"/>
                <a:gd name="T14" fmla="*/ 6 w 90"/>
                <a:gd name="T15" fmla="*/ 30 h 96"/>
                <a:gd name="T16" fmla="*/ 0 w 90"/>
                <a:gd name="T17" fmla="*/ 42 h 96"/>
                <a:gd name="T18" fmla="*/ 6 w 90"/>
                <a:gd name="T19" fmla="*/ 60 h 96"/>
                <a:gd name="T20" fmla="*/ 24 w 90"/>
                <a:gd name="T21" fmla="*/ 78 h 96"/>
                <a:gd name="T22" fmla="*/ 48 w 90"/>
                <a:gd name="T23" fmla="*/ 90 h 96"/>
                <a:gd name="T24" fmla="*/ 66 w 90"/>
                <a:gd name="T25" fmla="*/ 96 h 96"/>
                <a:gd name="T26" fmla="*/ 66 w 90"/>
                <a:gd name="T27" fmla="*/ 96 h 96"/>
                <a:gd name="T28" fmla="*/ 42 w 90"/>
                <a:gd name="T29" fmla="*/ 18 h 96"/>
                <a:gd name="T30" fmla="*/ 60 w 90"/>
                <a:gd name="T31" fmla="*/ 18 h 96"/>
                <a:gd name="T32" fmla="*/ 72 w 90"/>
                <a:gd name="T33" fmla="*/ 24 h 96"/>
                <a:gd name="T34" fmla="*/ 72 w 90"/>
                <a:gd name="T35" fmla="*/ 36 h 96"/>
                <a:gd name="T36" fmla="*/ 72 w 90"/>
                <a:gd name="T37" fmla="*/ 48 h 96"/>
                <a:gd name="T38" fmla="*/ 66 w 90"/>
                <a:gd name="T39" fmla="*/ 72 h 96"/>
                <a:gd name="T40" fmla="*/ 60 w 90"/>
                <a:gd name="T41" fmla="*/ 78 h 96"/>
                <a:gd name="T42" fmla="*/ 60 w 90"/>
                <a:gd name="T43" fmla="*/ 84 h 96"/>
                <a:gd name="T44" fmla="*/ 42 w 90"/>
                <a:gd name="T45" fmla="*/ 72 h 96"/>
                <a:gd name="T46" fmla="*/ 30 w 90"/>
                <a:gd name="T47" fmla="*/ 66 h 96"/>
                <a:gd name="T48" fmla="*/ 18 w 90"/>
                <a:gd name="T49" fmla="*/ 42 h 96"/>
                <a:gd name="T50" fmla="*/ 24 w 90"/>
                <a:gd name="T51" fmla="*/ 30 h 96"/>
                <a:gd name="T52" fmla="*/ 42 w 90"/>
                <a:gd name="T53" fmla="*/ 18 h 96"/>
                <a:gd name="T54" fmla="*/ 42 w 90"/>
                <a:gd name="T55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1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>
                <a:gd name="T0" fmla="*/ 0 w 72"/>
                <a:gd name="T1" fmla="*/ 90 h 108"/>
                <a:gd name="T2" fmla="*/ 12 w 72"/>
                <a:gd name="T3" fmla="*/ 102 h 108"/>
                <a:gd name="T4" fmla="*/ 24 w 72"/>
                <a:gd name="T5" fmla="*/ 108 h 108"/>
                <a:gd name="T6" fmla="*/ 48 w 72"/>
                <a:gd name="T7" fmla="*/ 108 h 108"/>
                <a:gd name="T8" fmla="*/ 66 w 72"/>
                <a:gd name="T9" fmla="*/ 96 h 108"/>
                <a:gd name="T10" fmla="*/ 72 w 72"/>
                <a:gd name="T11" fmla="*/ 66 h 108"/>
                <a:gd name="T12" fmla="*/ 66 w 72"/>
                <a:gd name="T13" fmla="*/ 42 h 108"/>
                <a:gd name="T14" fmla="*/ 60 w 72"/>
                <a:gd name="T15" fmla="*/ 18 h 108"/>
                <a:gd name="T16" fmla="*/ 48 w 72"/>
                <a:gd name="T17" fmla="*/ 6 h 108"/>
                <a:gd name="T18" fmla="*/ 42 w 72"/>
                <a:gd name="T19" fmla="*/ 0 h 108"/>
                <a:gd name="T20" fmla="*/ 42 w 72"/>
                <a:gd name="T21" fmla="*/ 0 h 108"/>
                <a:gd name="T22" fmla="*/ 36 w 72"/>
                <a:gd name="T23" fmla="*/ 0 h 108"/>
                <a:gd name="T24" fmla="*/ 18 w 72"/>
                <a:gd name="T25" fmla="*/ 24 h 108"/>
                <a:gd name="T26" fmla="*/ 6 w 72"/>
                <a:gd name="T27" fmla="*/ 48 h 108"/>
                <a:gd name="T28" fmla="*/ 0 w 72"/>
                <a:gd name="T29" fmla="*/ 66 h 108"/>
                <a:gd name="T30" fmla="*/ 0 w 72"/>
                <a:gd name="T31" fmla="*/ 90 h 108"/>
                <a:gd name="T32" fmla="*/ 0 w 72"/>
                <a:gd name="T33" fmla="*/ 90 h 108"/>
                <a:gd name="T34" fmla="*/ 12 w 72"/>
                <a:gd name="T35" fmla="*/ 66 h 108"/>
                <a:gd name="T36" fmla="*/ 18 w 72"/>
                <a:gd name="T37" fmla="*/ 48 h 108"/>
                <a:gd name="T38" fmla="*/ 24 w 72"/>
                <a:gd name="T39" fmla="*/ 36 h 108"/>
                <a:gd name="T40" fmla="*/ 30 w 72"/>
                <a:gd name="T41" fmla="*/ 24 h 108"/>
                <a:gd name="T42" fmla="*/ 36 w 72"/>
                <a:gd name="T43" fmla="*/ 18 h 108"/>
                <a:gd name="T44" fmla="*/ 54 w 72"/>
                <a:gd name="T45" fmla="*/ 30 h 108"/>
                <a:gd name="T46" fmla="*/ 60 w 72"/>
                <a:gd name="T47" fmla="*/ 48 h 108"/>
                <a:gd name="T48" fmla="*/ 66 w 72"/>
                <a:gd name="T49" fmla="*/ 72 h 108"/>
                <a:gd name="T50" fmla="*/ 66 w 72"/>
                <a:gd name="T51" fmla="*/ 84 h 108"/>
                <a:gd name="T52" fmla="*/ 54 w 72"/>
                <a:gd name="T53" fmla="*/ 96 h 108"/>
                <a:gd name="T54" fmla="*/ 30 w 72"/>
                <a:gd name="T55" fmla="*/ 102 h 108"/>
                <a:gd name="T56" fmla="*/ 24 w 72"/>
                <a:gd name="T57" fmla="*/ 96 h 108"/>
                <a:gd name="T58" fmla="*/ 12 w 72"/>
                <a:gd name="T59" fmla="*/ 90 h 108"/>
                <a:gd name="T60" fmla="*/ 12 w 72"/>
                <a:gd name="T61" fmla="*/ 78 h 108"/>
                <a:gd name="T62" fmla="*/ 12 w 72"/>
                <a:gd name="T63" fmla="*/ 66 h 108"/>
                <a:gd name="T64" fmla="*/ 12 w 72"/>
                <a:gd name="T65" fmla="*/ 6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2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3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4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5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>
                <a:gd name="T0" fmla="*/ 252 w 252"/>
                <a:gd name="T1" fmla="*/ 1576 h 1576"/>
                <a:gd name="T2" fmla="*/ 12 w 252"/>
                <a:gd name="T3" fmla="*/ 84 h 1576"/>
                <a:gd name="T4" fmla="*/ 12 w 252"/>
                <a:gd name="T5" fmla="*/ 60 h 1576"/>
                <a:gd name="T6" fmla="*/ 0 w 252"/>
                <a:gd name="T7" fmla="*/ 12 h 1576"/>
                <a:gd name="T8" fmla="*/ 72 w 252"/>
                <a:gd name="T9" fmla="*/ 0 h 1576"/>
                <a:gd name="T10" fmla="*/ 72 w 252"/>
                <a:gd name="T11" fmla="*/ 0 h 1576"/>
                <a:gd name="T12" fmla="*/ 78 w 252"/>
                <a:gd name="T13" fmla="*/ 48 h 1576"/>
                <a:gd name="T14" fmla="*/ 88 w 252"/>
                <a:gd name="T15" fmla="*/ 66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46116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>
                <a:gd name="T0" fmla="*/ 161 w 316"/>
                <a:gd name="T1" fmla="*/ 0 h 138"/>
                <a:gd name="T2" fmla="*/ 227 w 316"/>
                <a:gd name="T3" fmla="*/ 6 h 138"/>
                <a:gd name="T4" fmla="*/ 275 w 316"/>
                <a:gd name="T5" fmla="*/ 36 h 138"/>
                <a:gd name="T6" fmla="*/ 304 w 316"/>
                <a:gd name="T7" fmla="*/ 78 h 138"/>
                <a:gd name="T8" fmla="*/ 316 w 316"/>
                <a:gd name="T9" fmla="*/ 138 h 138"/>
                <a:gd name="T10" fmla="*/ 0 w 316"/>
                <a:gd name="T11" fmla="*/ 138 h 138"/>
                <a:gd name="T12" fmla="*/ 11 w 316"/>
                <a:gd name="T13" fmla="*/ 78 h 138"/>
                <a:gd name="T14" fmla="*/ 47 w 316"/>
                <a:gd name="T15" fmla="*/ 36 h 138"/>
                <a:gd name="T16" fmla="*/ 95 w 316"/>
                <a:gd name="T17" fmla="*/ 6 h 138"/>
                <a:gd name="T18" fmla="*/ 161 w 316"/>
                <a:gd name="T19" fmla="*/ 0 h 138"/>
                <a:gd name="T20" fmla="*/ 161 w 316"/>
                <a:gd name="T21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>
                <a:solidFill>
                  <a:srgbClr val="000000"/>
                </a:solidFill>
                <a:latin typeface="Arial" charset="0"/>
              </a:endParaRPr>
            </a:p>
          </p:txBody>
        </p:sp>
      </p:grpSp>
      <p:sp>
        <p:nvSpPr>
          <p:cNvPr id="46117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118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119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669D16-0B78-46EF-88F8-DF4CE51EAAE0}" type="datetimeFigureOut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03.12.2015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6120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6121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2DC6FC-DBC6-4B4B-8B8B-EF5FAD651FA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7773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mtClean="0"/>
              <a:t>20.01.2009 г.</a:t>
            </a:r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19E8E8-0B9B-44D6-8E54-617D3CD0DB49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357188" y="2813050"/>
            <a:ext cx="8358187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0000"/>
                </a:solidFill>
                <a:latin typeface="Times New Roman" pitchFamily="18" charset="0"/>
              </a:rPr>
              <a:t>Современный урок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0000"/>
                </a:solidFill>
                <a:latin typeface="Times New Roman" pitchFamily="18" charset="0"/>
              </a:rPr>
              <a:t>в условиях реализации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i="1" dirty="0">
                <a:solidFill>
                  <a:srgbClr val="000000"/>
                </a:solidFill>
                <a:latin typeface="Times New Roman" pitchFamily="18" charset="0"/>
              </a:rPr>
              <a:t>ФГОС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solidFill>
                <a:srgbClr val="000000"/>
              </a:solidFill>
              <a:latin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34" t="-4277"/>
          <a:stretch>
            <a:fillRect/>
          </a:stretch>
        </p:blipFill>
        <p:spPr bwMode="auto">
          <a:xfrm>
            <a:off x="2339975" y="188913"/>
            <a:ext cx="4608513" cy="410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5" name="Rectangle 7"/>
          <p:cNvSpPr>
            <a:spLocks noChangeArrowheads="1"/>
          </p:cNvSpPr>
          <p:nvPr/>
        </p:nvSpPr>
        <p:spPr bwMode="auto">
          <a:xfrm>
            <a:off x="0" y="500063"/>
            <a:ext cx="64293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0000"/>
                </a:solidFill>
                <a:latin typeface="Arial" charset="0"/>
              </a:rPr>
              <a:t>              </a:t>
            </a:r>
            <a:endParaRPr lang="ru-RU" sz="1200" b="1" dirty="0">
              <a:solidFill>
                <a:srgbClr val="000000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>
                <a:solidFill>
                  <a:srgbClr val="000000"/>
                </a:solidFill>
                <a:latin typeface="Arial" charset="0"/>
              </a:rPr>
              <a:t>ФГОС</a:t>
            </a:r>
            <a:r>
              <a:rPr lang="ru-RU" sz="1200" dirty="0">
                <a:solidFill>
                  <a:srgbClr val="000000"/>
                </a:solidFill>
                <a:latin typeface="Arial" charset="0"/>
              </a:rPr>
              <a:t> 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123436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5" descr="j0410787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298767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3038" y="332656"/>
            <a:ext cx="7313612" cy="5328592"/>
          </a:xfrm>
        </p:spPr>
        <p:txBody>
          <a:bodyPr/>
          <a:lstStyle/>
          <a:p>
            <a:pPr algn="ctr"/>
            <a:r>
              <a:rPr lang="ru-RU" b="1" i="1" dirty="0" smtClean="0">
                <a:solidFill>
                  <a:schemeClr val="bg1">
                    <a:lumMod val="25000"/>
                  </a:schemeClr>
                </a:solidFill>
              </a:rPr>
              <a:t>Структура урока в рамках деятельностного подхода.</a:t>
            </a:r>
            <a:br>
              <a:rPr lang="ru-RU" b="1" i="1" dirty="0" smtClean="0">
                <a:solidFill>
                  <a:schemeClr val="bg1">
                    <a:lumMod val="25000"/>
                  </a:schemeClr>
                </a:solidFill>
              </a:rPr>
            </a:br>
            <a:r>
              <a:rPr lang="ru-RU" b="1" i="1" dirty="0" smtClean="0">
                <a:solidFill>
                  <a:schemeClr val="bg1">
                    <a:lumMod val="2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bg1">
                    <a:lumMod val="25000"/>
                  </a:schemeClr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  <a:latin typeface="Arial" charset="0"/>
                <a:cs typeface="Times New Roman" pitchFamily="18" charset="0"/>
              </a:rPr>
              <a:t>1.Организационный </a:t>
            </a:r>
            <a:r>
              <a:rPr lang="ru-RU" sz="2800" b="1" dirty="0">
                <a:solidFill>
                  <a:srgbClr val="C00000"/>
                </a:solidFill>
                <a:latin typeface="Arial" charset="0"/>
                <a:cs typeface="Times New Roman" pitchFamily="18" charset="0"/>
              </a:rPr>
              <a:t>момент.</a:t>
            </a:r>
            <a:r>
              <a:rPr lang="ru-RU" sz="4400" dirty="0">
                <a:solidFill>
                  <a:srgbClr val="C00000"/>
                </a:solidFill>
                <a:latin typeface="Arial" charset="0"/>
                <a:cs typeface="Times New Roman" pitchFamily="18" charset="0"/>
              </a:rPr>
              <a:t/>
            </a:r>
            <a:br>
              <a:rPr lang="ru-RU" sz="4400" dirty="0">
                <a:solidFill>
                  <a:srgbClr val="C00000"/>
                </a:solidFill>
                <a:latin typeface="Arial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Цель:</a:t>
            </a:r>
            <a:r>
              <a:rPr lang="ru-RU" sz="2400" b="1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включение учащихся в деятельность на </a:t>
            </a:r>
            <a:r>
              <a:rPr lang="ru-RU" sz="2400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личностно - значимом </a:t>
            </a:r>
            <a:r>
              <a:rPr lang="ru-RU" sz="2400" dirty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уровне</a:t>
            </a:r>
            <a:r>
              <a:rPr lang="ru-RU" sz="2400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sz="2400" b="1" i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>«Хочу, потому что могу».</a:t>
            </a: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Times New Roman" pitchFamily="18" charset="0"/>
              </a:rPr>
            </a:br>
            <a:endParaRPr lang="ru-RU" sz="24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9536558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5" descr="j0410787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4437063"/>
            <a:ext cx="1691680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332656"/>
            <a:ext cx="7452320" cy="5832648"/>
          </a:xfrm>
        </p:spPr>
        <p:txBody>
          <a:bodyPr/>
          <a:lstStyle/>
          <a:p>
            <a:pPr lvl="0" algn="ctr" eaLnBrk="1" hangingPunct="1"/>
            <a:r>
              <a:rPr lang="ru-RU" sz="2800" b="1" dirty="0">
                <a:solidFill>
                  <a:srgbClr val="C00000"/>
                </a:solidFill>
                <a:cs typeface="Times New Roman" pitchFamily="18" charset="0"/>
              </a:rPr>
              <a:t>II. Актуализация знаний.</a:t>
            </a:r>
            <a:br>
              <a:rPr lang="ru-RU" sz="2800" b="1" dirty="0">
                <a:solidFill>
                  <a:srgbClr val="C00000"/>
                </a:solidFill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000000"/>
                </a:solidFill>
                <a:cs typeface="Times New Roman" pitchFamily="18" charset="0"/>
              </a:rPr>
              <a:t>Цель</a:t>
            </a:r>
            <a:r>
              <a:rPr lang="ru-RU" sz="24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sz="24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cs typeface="Times New Roman" pitchFamily="18" charset="0"/>
              </a:rPr>
              <a:t>повторение изученного материала, необходимого для «открытия нового знания», и выявление затруднений в индивидуальной деятельности каждого учащегося</a:t>
            </a:r>
            <a: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br>
              <a:rPr lang="ru-RU" sz="2400" dirty="0" smtClean="0">
                <a:solidFill>
                  <a:srgbClr val="000000"/>
                </a:solidFill>
                <a:cs typeface="Times New Roman" pitchFamily="18" charset="0"/>
              </a:rPr>
            </a:br>
            <a:r>
              <a:rPr lang="ru-RU" sz="2400" dirty="0">
                <a:cs typeface="Times New Roman" pitchFamily="18" charset="0"/>
              </a:rPr>
              <a:t/>
            </a:r>
            <a:br>
              <a:rPr lang="ru-RU" sz="2400" dirty="0">
                <a:cs typeface="Times New Roman" pitchFamily="18" charset="0"/>
              </a:rPr>
            </a:br>
            <a:r>
              <a:rPr lang="ru-RU" sz="28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>III. Постановка учебной </a:t>
            </a:r>
            <a:r>
              <a:rPr lang="ru-RU" sz="2800" b="1" kern="1200" dirty="0" smtClean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>задачи.</a:t>
            </a:r>
            <a:r>
              <a:rPr lang="ru-RU" sz="2800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> </a:t>
            </a:r>
            <a:r>
              <a:rPr lang="ru-RU" sz="2800" kern="1200" dirty="0" smtClean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>              </a:t>
            </a:r>
            <a:r>
              <a:rPr lang="ru-RU" sz="2400" b="1" i="1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Цель</a:t>
            </a:r>
            <a:r>
              <a:rPr lang="ru-RU" sz="2400" b="1" i="1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:</a:t>
            </a:r>
            <a:r>
              <a:rPr lang="ru-RU" sz="2400" b="1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 </a:t>
            </a: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обсуждение </a:t>
            </a:r>
            <a: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затруднений</a:t>
            </a:r>
            <a:b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 </a:t>
            </a: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(«Почему возникли затруднения?», </a:t>
            </a:r>
            <a: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/>
            </a:r>
            <a:b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«</a:t>
            </a: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Чего мы ещё не знаем?»); </a:t>
            </a:r>
            <a:b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проговаривание цели урока в виде вопроса, на который предстоит </a:t>
            </a:r>
            <a:r>
              <a:rPr lang="ru-RU" sz="2400" kern="1200" dirty="0" smtClean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ответить, или </a:t>
            </a: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  <a:t>в виде темы урока.</a:t>
            </a:r>
            <a:br>
              <a:rPr lang="ru-RU" sz="2400" kern="1200" dirty="0">
                <a:solidFill>
                  <a:srgbClr val="000000"/>
                </a:solidFill>
                <a:latin typeface="Arial" charset="0"/>
                <a:ea typeface="+mn-ea"/>
                <a:cs typeface="Times New Roman" pitchFamily="18" charset="0"/>
              </a:rPr>
            </a:br>
            <a:endParaRPr lang="ru-RU" sz="2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6591973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6120680"/>
          </a:xfrm>
        </p:spPr>
        <p:txBody>
          <a:bodyPr/>
          <a:lstStyle/>
          <a:p>
            <a:pPr lvl="0" algn="ctr" eaLnBrk="1" hangingPunct="1"/>
            <a:r>
              <a:rPr lang="ru-RU" sz="2800" b="1" kern="1200" dirty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IV. «Открытие нового знания»</a:t>
            </a:r>
            <a:r>
              <a:rPr lang="ru-RU" sz="2800" b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 </a:t>
            </a:r>
            <a:br>
              <a:rPr lang="ru-RU" sz="2800" b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b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(построение проекта выхода из затруднения).</a:t>
            </a:r>
            <a: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 </a:t>
            </a:r>
            <a:b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i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Этап изучения новых знаний и способов </a:t>
            </a:r>
            <a:r>
              <a:rPr lang="ru-RU" sz="2400" i="1" kern="1200" dirty="0" smtClean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действий.</a:t>
            </a:r>
            <a:r>
              <a:rPr lang="ru-RU" sz="2400" i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/>
            </a:r>
            <a:br>
              <a:rPr lang="ru-RU" sz="2400" i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i="1" kern="1200" dirty="0" smtClean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/>
            </a:r>
            <a:br>
              <a:rPr lang="ru-RU" sz="2400" i="1" kern="1200" dirty="0" smtClean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/>
                <a:cs typeface="Times New Roman" pitchFamily="18" charset="0"/>
              </a:rPr>
              <a:t>V</a:t>
            </a:r>
            <a:r>
              <a:rPr lang="ru-RU" sz="2800" b="1" dirty="0">
                <a:solidFill>
                  <a:srgbClr val="C00000"/>
                </a:solidFill>
                <a:effectLst/>
                <a:cs typeface="Times New Roman" pitchFamily="18" charset="0"/>
              </a:rPr>
              <a:t>. Первичное закрепление</a:t>
            </a:r>
            <a:r>
              <a:rPr lang="ru-RU" sz="2800" b="1" dirty="0">
                <a:solidFill>
                  <a:srgbClr val="000000"/>
                </a:solidFill>
                <a:effectLst/>
                <a:cs typeface="Times New Roman" pitchFamily="18" charset="0"/>
              </a:rPr>
              <a:t>.</a:t>
            </a:r>
            <a:r>
              <a:rPr lang="ru-RU" sz="2800" dirty="0">
                <a:effectLst/>
                <a:cs typeface="Times New Roman" pitchFamily="18" charset="0"/>
              </a:rPr>
              <a:t> </a:t>
            </a:r>
            <a:br>
              <a:rPr lang="ru-RU" sz="2800" dirty="0">
                <a:effectLst/>
                <a:cs typeface="Times New Roman" pitchFamily="18" charset="0"/>
              </a:rPr>
            </a:br>
            <a:r>
              <a:rPr lang="ru-RU" sz="2400" i="1" dirty="0">
                <a:effectLst/>
                <a:cs typeface="Times New Roman" pitchFamily="18" charset="0"/>
              </a:rPr>
              <a:t>Этап закрепления  знаний и способов действий</a:t>
            </a:r>
            <a:br>
              <a:rPr lang="ru-RU" sz="2400" i="1" dirty="0">
                <a:effectLst/>
                <a:cs typeface="Times New Roman" pitchFamily="18" charset="0"/>
              </a:rPr>
            </a:br>
            <a:r>
              <a:rPr lang="ru-RU" sz="2400" b="1" dirty="0">
                <a:solidFill>
                  <a:srgbClr val="000000"/>
                </a:solidFill>
                <a:effectLst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lang="ru-RU" sz="2400" b="1" i="1" dirty="0">
                <a:solidFill>
                  <a:srgbClr val="000000"/>
                </a:solidFill>
                <a:effectLst/>
                <a:cs typeface="Times New Roman" pitchFamily="18" charset="0"/>
              </a:rPr>
              <a:t>Цель:</a:t>
            </a:r>
            <a:r>
              <a:rPr lang="ru-RU" sz="2400" b="1" dirty="0">
                <a:solidFill>
                  <a:srgbClr val="000000"/>
                </a:solidFill>
                <a:effectLst/>
                <a:cs typeface="Times New Roman" pitchFamily="18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effectLst/>
                <a:cs typeface="Times New Roman" pitchFamily="18" charset="0"/>
              </a:rPr>
              <a:t>проговаривание нового знания, </a:t>
            </a:r>
            <a: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  <a:t>запись </a:t>
            </a:r>
            <a:r>
              <a:rPr lang="ru-RU" sz="2400" dirty="0">
                <a:solidFill>
                  <a:srgbClr val="000000"/>
                </a:solidFill>
                <a:effectLst/>
                <a:cs typeface="Times New Roman" pitchFamily="18" charset="0"/>
              </a:rPr>
              <a:t>в виде опорного </a:t>
            </a:r>
            <a: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  <a:t>сигнала.</a:t>
            </a:r>
            <a:b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000000"/>
                </a:solidFill>
                <a:effectLst/>
                <a:cs typeface="Times New Roman" pitchFamily="18" charset="0"/>
              </a:rPr>
            </a:br>
            <a:r>
              <a:rPr lang="ru-RU" sz="2800" b="1" kern="1200" dirty="0" smtClean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VI</a:t>
            </a:r>
            <a:r>
              <a:rPr lang="ru-RU" sz="2800" b="1" kern="1200" dirty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. </a:t>
            </a:r>
            <a:r>
              <a:rPr lang="ru-RU" sz="2800" b="1" kern="1200" dirty="0" smtClean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Самоанализ </a:t>
            </a:r>
            <a:r>
              <a:rPr lang="ru-RU" sz="2800" b="1" kern="1200" dirty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и самоконтроль</a:t>
            </a:r>
            <a:r>
              <a:rPr lang="ru-RU" sz="2800" kern="1200" dirty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 </a:t>
            </a:r>
            <a:br>
              <a:rPr lang="ru-RU" sz="2800" kern="1200" dirty="0">
                <a:solidFill>
                  <a:srgbClr val="C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i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Этап  применения  знаний и способов действий</a:t>
            </a:r>
            <a: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/>
            </a:r>
            <a:b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/>
            </a:r>
            <a:b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b="1" i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Цель:</a:t>
            </a:r>
            <a:r>
              <a:rPr lang="ru-RU" sz="2400" b="1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 </a:t>
            </a:r>
            <a: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  <a:t>каждый для себя должен сделать вывод о том, что он уже умеет.</a:t>
            </a:r>
            <a:br>
              <a:rPr lang="ru-RU" sz="2400" kern="1200" dirty="0">
                <a:solidFill>
                  <a:srgbClr val="000000"/>
                </a:solidFill>
                <a:effectLst/>
                <a:latin typeface="Arial" charset="0"/>
                <a:ea typeface="+mn-ea"/>
                <a:cs typeface="Times New Roman" pitchFamily="18" charset="0"/>
              </a:rPr>
            </a:br>
            <a:endParaRPr lang="ru-RU" sz="2400" i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414135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7313613" cy="5530626"/>
          </a:xfrm>
        </p:spPr>
        <p:txBody>
          <a:bodyPr/>
          <a:lstStyle/>
          <a:p>
            <a:pPr lvl="0" algn="ctr" eaLnBrk="1" hangingPunct="1"/>
            <a:r>
              <a:rPr lang="ru-RU" sz="24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>VII.  Включение нового знания</a:t>
            </a:r>
            <a:br>
              <a:rPr lang="ru-RU" sz="24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> в систему знаний и повторение.</a:t>
            </a:r>
            <a:br>
              <a:rPr lang="ru-RU" sz="24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4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  <a:t/>
            </a:r>
            <a:br>
              <a:rPr lang="ru-RU" sz="2400" b="1" kern="1200" dirty="0">
                <a:solidFill>
                  <a:srgbClr val="C00000"/>
                </a:solidFill>
                <a:latin typeface="Arial" charset="0"/>
                <a:ea typeface="+mn-ea"/>
                <a:cs typeface="Times New Roman" pitchFamily="18" charset="0"/>
              </a:rPr>
            </a:br>
            <a:r>
              <a:rPr lang="ru-RU" sz="2800" b="1" kern="1200" dirty="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/>
            </a:r>
            <a:br>
              <a:rPr lang="ru-RU" sz="2800" b="1" kern="1200" dirty="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</a:br>
            <a:r>
              <a:rPr lang="ru-RU" sz="2800" b="1" kern="1200" dirty="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>VIII.   Рефлексия.</a:t>
            </a:r>
            <a:r>
              <a:rPr lang="ru-RU" sz="2800" kern="1200" dirty="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  <a:t/>
            </a:r>
            <a:br>
              <a:rPr lang="ru-RU" sz="2800" kern="1200" dirty="0">
                <a:solidFill>
                  <a:srgbClr val="C00000"/>
                </a:solidFill>
                <a:latin typeface="Arial" charset="0"/>
                <a:ea typeface="Times New Roman" pitchFamily="18" charset="0"/>
                <a:cs typeface="Arial" charset="0"/>
              </a:rPr>
            </a:br>
            <a:r>
              <a:rPr lang="ru-RU" sz="2400" b="1" i="1" kern="12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Цель:</a:t>
            </a:r>
            <a:r>
              <a:rPr lang="ru-RU" sz="2400" b="1" kern="12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 </a:t>
            </a: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осознание учащимися </a:t>
            </a:r>
            <a:r>
              <a:rPr lang="ru-RU" sz="2400" kern="1200" dirty="0" smtClean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своей УД, </a:t>
            </a:r>
            <a:r>
              <a:rPr lang="ru-RU" sz="2400" kern="12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  <a:t>самооценка результатов деятельности своей и всего класса.</a:t>
            </a:r>
            <a:br>
              <a:rPr lang="ru-RU" sz="2400" kern="1200" dirty="0">
                <a:solidFill>
                  <a:srgbClr val="000000"/>
                </a:solidFill>
                <a:latin typeface="Arial" charset="0"/>
                <a:ea typeface="Times New Roman" pitchFamily="18" charset="0"/>
                <a:cs typeface="Arial" charset="0"/>
              </a:rPr>
            </a:b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4" name="Picture 4" descr="j0408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868863"/>
            <a:ext cx="200501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301298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214292"/>
          <a:ext cx="8215341" cy="5942033"/>
        </p:xfrm>
        <a:graphic>
          <a:graphicData uri="http://schemas.openxmlformats.org/drawingml/2006/table">
            <a:tbl>
              <a:tblPr/>
              <a:tblGrid>
                <a:gridCol w="1801610"/>
                <a:gridCol w="3242898"/>
                <a:gridCol w="3170833"/>
              </a:tblGrid>
              <a:tr h="245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Требования к уроку</a:t>
                      </a:r>
                      <a:endParaRPr lang="ru-RU" sz="1400" i="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Традиционный урок</a:t>
                      </a:r>
                      <a:endParaRPr lang="ru-RU" sz="1400" i="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i="0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Урок современного типа</a:t>
                      </a:r>
                      <a:endParaRPr lang="ru-RU" sz="1400" i="0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Объявление темы урока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Учитель сообщает учащимся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Формулируют сами учащиеся 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75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Сообщение целей и задач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Учитель формулирует и сообщает учащимся, чему должны научиться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Формулируют сами учащиеся, определив границы знания и незнания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Планирование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Учитель сообщает учащимся, какую работу они должны выполнить, чтобы достичь цели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Планирование учащимися способов достижения намеченной цели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Практическая деятельность учащихся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Под руководством учителя учащиеся выполняют ряд практических задач (чаще применяется фронтальный метод организации деятельности)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Учащиеся осуществляют учебные действия по намеченному плану (применяется групповой, индивидуальный методы)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Осуществление контроля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Учитель осуществляет контроль за выполнением учащимися практической работы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Учащиеся осуществляют контроль (применяются формы самоконтроля, взаимоконтроля)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Осуществление коррекции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Учитель в ходе выполнения и по итогам выполненной работы учащимися осуществляет коррекцию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Учащиеся формулируют затруднения и осуществляют коррекцию самостоятельно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Оценивание учащихся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Учитель осуществляет оценивание учащихся за работу на уроке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Учащиеся дают оценку деятельности по её результатам (</a:t>
                      </a:r>
                      <a:r>
                        <a:rPr lang="ru-RU" sz="1400" dirty="0" err="1">
                          <a:latin typeface="Calibri"/>
                          <a:ea typeface="Calibri"/>
                          <a:cs typeface="Times New Roman"/>
                        </a:rPr>
                        <a:t>самооценивание</a:t>
                      </a: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, оценивание результатов деятельности товарищей)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Итог урока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Учитель выясняет у учащихся, что они запомнили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Проводится рефлексия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Домашнее задание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Учитель объявляет и комментирует (чаще – задание одно для всех)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Учащиеся могут выбирать задание из предложенных учителем с учётом индивидуальных возможностей</a:t>
                      </a:r>
                    </a:p>
                  </a:txBody>
                  <a:tcPr marL="55604" marR="556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408" name="Прямоугольник 3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>
                <a:solidFill>
                  <a:prstClr val="black"/>
                </a:solidFill>
              </a:rPr>
              <a:t>ФГОС</a:t>
            </a:r>
            <a:r>
              <a:rPr lang="ru-RU" sz="160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15409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21813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900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6319539"/>
          </a:xfrm>
        </p:spPr>
        <p:txBody>
          <a:bodyPr/>
          <a:lstStyle/>
          <a:p>
            <a:pPr>
              <a:defRPr/>
            </a:pPr>
            <a:r>
              <a:rPr lang="ru-RU" sz="2800" i="1" dirty="0" smtClean="0">
                <a:solidFill>
                  <a:srgbClr val="00B050"/>
                </a:solidFill>
              </a:rPr>
              <a:t>Современный урок – это урок, характеризующийся следующими признаками:</a:t>
            </a:r>
            <a:br>
              <a:rPr lang="ru-RU" sz="2800" i="1" dirty="0" smtClean="0">
                <a:solidFill>
                  <a:srgbClr val="00B050"/>
                </a:solidFill>
              </a:rPr>
            </a:br>
            <a:r>
              <a:rPr lang="ru-RU" sz="2800" i="1" dirty="0" smtClean="0">
                <a:solidFill>
                  <a:srgbClr val="00B050"/>
                </a:solidFill>
              </a:rPr>
              <a:t/>
            </a:r>
            <a:br>
              <a:rPr lang="ru-RU" sz="2800" i="1" dirty="0" smtClean="0">
                <a:solidFill>
                  <a:srgbClr val="00B050"/>
                </a:solidFill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>- главной целью урока является развитие каждой личности, в процессе обучения и воспитания;</a:t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>- на уроке реализуется </a:t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>личностно – ориентированный подход к обучению;</a:t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>- на уроке реализуется </a:t>
            </a:r>
            <a:r>
              <a:rPr lang="ru-RU" sz="2400" b="1" i="1" dirty="0" err="1" smtClean="0">
                <a:solidFill>
                  <a:schemeClr val="tx1"/>
                </a:solidFill>
                <a:effectLst/>
              </a:rPr>
              <a:t>деятельностный</a:t>
            </a:r>
            <a:r>
              <a:rPr lang="ru-RU" sz="2400" b="1" i="1" dirty="0" smtClean="0">
                <a:solidFill>
                  <a:schemeClr val="tx1"/>
                </a:solidFill>
                <a:effectLst/>
              </a:rPr>
              <a:t> подход;</a:t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>- организация урока динамична и вариативна;</a:t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b="1" i="1" dirty="0" smtClean="0">
                <a:solidFill>
                  <a:schemeClr val="tx1"/>
                </a:solidFill>
                <a:effectLst/>
              </a:rPr>
            </a:br>
            <a:r>
              <a:rPr lang="ru-RU" sz="2400" b="1" i="1" dirty="0" smtClean="0">
                <a:solidFill>
                  <a:schemeClr val="tx1"/>
                </a:solidFill>
                <a:effectLst/>
              </a:rPr>
              <a:t>- на уроке используются современные педагогические технологии;</a:t>
            </a:r>
            <a:r>
              <a:rPr lang="ru-RU" sz="2400" i="1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2400" i="1" dirty="0" smtClean="0">
                <a:solidFill>
                  <a:schemeClr val="tx1"/>
                </a:solidFill>
                <a:effectLst/>
              </a:rPr>
            </a:br>
            <a:endParaRPr lang="ru-RU" sz="2400" i="1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6567701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"/>
          <p:cNvSpPr>
            <a:spLocks noChangeArrowheads="1"/>
          </p:cNvSpPr>
          <p:nvPr/>
        </p:nvSpPr>
        <p:spPr bwMode="auto">
          <a:xfrm>
            <a:off x="785813" y="466954"/>
            <a:ext cx="750093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449263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C00000"/>
                </a:solidFill>
                <a:latin typeface="Calibri" charset="-52"/>
                <a:cs typeface="Times New Roman" pitchFamily="18" charset="0"/>
              </a:rPr>
              <a:t>Учитель,</a:t>
            </a:r>
            <a:r>
              <a:rPr lang="ru-RU" sz="2800" dirty="0" smtClean="0">
                <a:solidFill>
                  <a:srgbClr val="000000"/>
                </a:solidFill>
                <a:latin typeface="Calibri" charset="-52"/>
                <a:cs typeface="Times New Roman" pitchFamily="18" charset="0"/>
              </a:rPr>
              <a:t> его отношение к учебному процессу, его творчество и профессионализм, его желание раскрыть способности каждого ребенка – вот это всё и есть главный ресурс, без которого невозможно воплощение новых стандартов школьного образования. </a:t>
            </a:r>
            <a:endParaRPr lang="ru-RU" sz="28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0" y="714375"/>
            <a:ext cx="64293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smtClean="0">
                <a:solidFill>
                  <a:srgbClr val="000000"/>
                </a:solidFill>
                <a:latin typeface="Arial" charset="0"/>
              </a:rPr>
              <a:t>ФГОС</a:t>
            </a:r>
            <a:r>
              <a:rPr lang="ru-RU" sz="1600" smtClean="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pic>
        <p:nvPicPr>
          <p:cNvPr id="4710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3" y="3144610"/>
            <a:ext cx="5040559" cy="3669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67296841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ChangeArrowheads="1"/>
          </p:cNvSpPr>
          <p:nvPr/>
        </p:nvSpPr>
        <p:spPr bwMode="auto">
          <a:xfrm>
            <a:off x="467544" y="-430886"/>
            <a:ext cx="8358187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Учить детей сегодня трудно,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И раньше было нелегко,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Читать, считать, писать учили: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«Дает корова молоко».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Век  ХХ1 – век открытий,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Век инноваций, новизны,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Но от учителя зависит,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rgbClr val="000000"/>
                </a:solidFill>
                <a:latin typeface="Times New Roman" pitchFamily="18" charset="0"/>
              </a:rPr>
              <a:t>Какими дети быть должны.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 smtClean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400" b="1" i="1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1600" b="1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434" t="-4277"/>
          <a:stretch>
            <a:fillRect/>
          </a:stretch>
        </p:blipFill>
        <p:spPr bwMode="auto">
          <a:xfrm>
            <a:off x="5572132" y="3929066"/>
            <a:ext cx="3096343" cy="244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81329654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0188" y="260350"/>
            <a:ext cx="7313612" cy="5184775"/>
          </a:xfrm>
        </p:spPr>
        <p:txBody>
          <a:bodyPr/>
          <a:lstStyle/>
          <a:p>
            <a:pPr algn="ctr" eaLnBrk="1" hangingPunct="1"/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>Урок есть часть жизни ребенка, и проживание этой жизни должно совершаться на уровне высокой культуры.</a:t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>Урок – главная составная часть учебного процесса.</a:t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>Учебная деятельность учителя и учащегося в значительной мере </a:t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>сосредотачивается на уроке.</a:t>
            </a:r>
          </a:p>
        </p:txBody>
      </p:sp>
      <p:pic>
        <p:nvPicPr>
          <p:cNvPr id="21507" name="Picture 5" descr="j0410787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2987675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198422721"/>
      </p:ext>
    </p:extLst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4664075"/>
          </a:xfrm>
        </p:spPr>
        <p:txBody>
          <a:bodyPr/>
          <a:lstStyle/>
          <a:p>
            <a:pPr>
              <a:defRPr/>
            </a:pPr>
            <a:r>
              <a:rPr lang="ru-RU" sz="3600" dirty="0" smtClean="0">
                <a:effectLst/>
              </a:rPr>
              <a:t>Современный урок – это, прежде всего урок, на котором учитель умело использует все возможности для развития личности ученика, ее активного умственного роста, глубокого и осмысленного усвоения знаний, для формирования ее нравственных основ.</a:t>
            </a:r>
            <a:endParaRPr lang="ru-RU" sz="3600" dirty="0">
              <a:effectLst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868863"/>
            <a:ext cx="244792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6951297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>
          <a:xfrm>
            <a:off x="1116013" y="857250"/>
            <a:ext cx="7764462" cy="545207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3600" b="1" dirty="0" smtClean="0"/>
              <a:t>Особое место в образовательном процессе занимает система УУД учащихся: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  </a:t>
            </a:r>
            <a:r>
              <a:rPr lang="ru-RU" sz="3600" b="1" i="1" dirty="0" smtClean="0">
                <a:solidFill>
                  <a:srgbClr val="FF0000"/>
                </a:solidFill>
              </a:rPr>
              <a:t>коммуникативные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3600" b="1" i="1" dirty="0" smtClean="0">
                <a:solidFill>
                  <a:srgbClr val="FF0000"/>
                </a:solidFill>
              </a:rPr>
              <a:t>  познавательные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3600" b="1" i="1" dirty="0" smtClean="0">
                <a:solidFill>
                  <a:srgbClr val="FF0000"/>
                </a:solidFill>
              </a:rPr>
              <a:t>  личностные   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ru-RU" sz="3600" b="1" i="1" dirty="0" smtClean="0">
                <a:solidFill>
                  <a:srgbClr val="FF0000"/>
                </a:solidFill>
              </a:rPr>
              <a:t> регулятивные       </a:t>
            </a:r>
          </a:p>
          <a:p>
            <a:pPr marL="0" indent="0" algn="ctr" eaLnBrk="1" hangingPunct="1"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      </a:t>
            </a:r>
          </a:p>
          <a:p>
            <a:pPr algn="ctr" eaLnBrk="1" hangingPunct="1">
              <a:buFont typeface="Wingdings" pitchFamily="2" charset="2"/>
              <a:buChar char="ü"/>
            </a:pPr>
            <a:endParaRPr lang="ru-RU" sz="3600" b="1" i="1" dirty="0" smtClean="0">
              <a:solidFill>
                <a:srgbClr val="FF0000"/>
              </a:solidFill>
            </a:endParaRPr>
          </a:p>
          <a:p>
            <a:pPr marL="0" indent="0" eaLnBrk="1" hangingPunct="1">
              <a:buFontTx/>
              <a:buNone/>
            </a:pPr>
            <a:endParaRPr lang="ru-RU" dirty="0" smtClean="0"/>
          </a:p>
        </p:txBody>
      </p:sp>
      <p:sp>
        <p:nvSpPr>
          <p:cNvPr id="23555" name="Дата 2"/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dirty="0" smtClean="0">
              <a:solidFill>
                <a:srgbClr val="000000"/>
              </a:solidFill>
            </a:endParaRPr>
          </a:p>
        </p:txBody>
      </p:sp>
      <p:pic>
        <p:nvPicPr>
          <p:cNvPr id="23556" name="Picture 4" descr="j0408000[1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5463" y="4868863"/>
            <a:ext cx="2005012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4872208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2"/>
            <a:ext cx="8229600" cy="6175524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rgbClr val="C00000"/>
                </a:solidFill>
                <a:effectLst/>
              </a:rPr>
              <a:t>Учебная ситуация </a:t>
            </a:r>
            <a:r>
              <a:rPr lang="ru-RU" dirty="0" smtClean="0"/>
              <a:t>– </a:t>
            </a:r>
            <a:r>
              <a:rPr lang="ru-RU" sz="3600" b="1" i="1" dirty="0" smtClean="0">
                <a:effectLst/>
              </a:rPr>
              <a:t>это такая единица учебного процесса, в которой дети с помощью учителя обнаруживают предмет своего действия, исследуют его, совершая разнообразные учебные действия, преобразуют его или предлагают свое описание, частично запоминают.    </a:t>
            </a:r>
            <a:endParaRPr lang="ru-RU" sz="3600" b="1" i="1" dirty="0">
              <a:effectLst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42938" cy="77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97686066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00188" y="1196752"/>
            <a:ext cx="7313612" cy="4968551"/>
          </a:xfrm>
        </p:spPr>
        <p:txBody>
          <a:bodyPr/>
          <a:lstStyle/>
          <a:p>
            <a:pPr algn="ctr" eaLnBrk="1" hangingPunct="1"/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>
                <a:solidFill>
                  <a:srgbClr val="002060"/>
                </a:solidFill>
                <a:latin typeface="Calibri" charset="-52"/>
              </a:rPr>
              <a:t/>
            </a:r>
            <a:br>
              <a:rPr lang="ru-RU" b="1" i="1" dirty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>Создание учебной ситуации должно строится с учетом: </a:t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002060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002060"/>
                </a:solidFill>
                <a:latin typeface="Calibri" charset="-52"/>
              </a:rPr>
            </a:br>
            <a: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  <a:t>возраста ребенка;</a:t>
            </a:r>
            <a:b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DE0CB1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DE0CB1"/>
                </a:solidFill>
                <a:latin typeface="Calibri" charset="-52"/>
              </a:rPr>
            </a:br>
            <a: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  <a:t>специфики учебного предмета;</a:t>
            </a:r>
            <a:b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DE0CB1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DE0CB1"/>
                </a:solidFill>
                <a:latin typeface="Calibri" charset="-52"/>
              </a:rPr>
            </a:br>
            <a: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  <a:t>меры </a:t>
            </a:r>
            <a:r>
              <a:rPr lang="ru-RU" b="1" i="1" dirty="0" err="1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  <a:t>сформированности</a:t>
            </a:r>
            <a: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  <a:t> универсальных учебных действий учащихся;</a:t>
            </a:r>
            <a:br>
              <a:rPr lang="ru-RU" b="1" i="1" dirty="0" smtClean="0">
                <a:solidFill>
                  <a:schemeClr val="bg1">
                    <a:lumMod val="25000"/>
                  </a:schemeClr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DE0CB1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DE0CB1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DE0CB1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DE0CB1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DE0CB1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DE0CB1"/>
                </a:solidFill>
                <a:latin typeface="Calibri" charset="-52"/>
              </a:rPr>
            </a:br>
            <a:r>
              <a:rPr lang="ru-RU" b="1" i="1" dirty="0" smtClean="0">
                <a:solidFill>
                  <a:srgbClr val="DE0CB1"/>
                </a:solidFill>
                <a:latin typeface="Calibri" charset="-52"/>
              </a:rPr>
              <a:t/>
            </a:r>
            <a:br>
              <a:rPr lang="ru-RU" b="1" i="1" dirty="0" smtClean="0">
                <a:solidFill>
                  <a:srgbClr val="DE0CB1"/>
                </a:solidFill>
                <a:latin typeface="Calibri" charset="-52"/>
              </a:rPr>
            </a:br>
            <a:endParaRPr lang="ru-RU" b="1" i="1" dirty="0" smtClean="0">
              <a:solidFill>
                <a:srgbClr val="DE0CB1"/>
              </a:solidFill>
              <a:latin typeface="Calibri" charset="-52"/>
            </a:endParaRPr>
          </a:p>
        </p:txBody>
      </p:sp>
      <p:pic>
        <p:nvPicPr>
          <p:cNvPr id="34819" name="Picture 5" descr="j0410787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2555627" cy="194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8243246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700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effectLst/>
              </a:rPr>
              <a:t>Характеристика деятельности педагога, работающего по ФГОС</a:t>
            </a:r>
            <a:endParaRPr lang="ru-RU" sz="2800" b="1" i="1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813852"/>
              </p:ext>
            </p:extLst>
          </p:nvPr>
        </p:nvGraphicFramePr>
        <p:xfrm>
          <a:off x="285720" y="1346708"/>
          <a:ext cx="8643998" cy="4915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5683"/>
                <a:gridCol w="2930729"/>
                <a:gridCol w="3357586"/>
              </a:tblGrid>
              <a:tr h="7249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Предмет изменений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Традиционная деятельность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</a:rPr>
                        <a:t> учителя</a:t>
                      </a:r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Деятельность учителя, работающего по ФГОС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885980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Подготовка уроку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Учитель пользуется жестко структурным конспектом урока.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Учитель пользуется сценарным планом урока</a:t>
                      </a:r>
                      <a:r>
                        <a:rPr lang="ru-RU" sz="18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endParaRPr lang="ru-RU" b="1" i="1" dirty="0"/>
                    </a:p>
                  </a:txBody>
                  <a:tcPr/>
                </a:tc>
              </a:tr>
              <a:tr h="1506166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Основные этапы урока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Объяснение и закрепление учебного материала.</a:t>
                      </a:r>
                    </a:p>
                    <a:p>
                      <a:pPr algn="ctr"/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Большое количество времени занимает речь учителя. </a:t>
                      </a:r>
                      <a:endParaRPr lang="ru-RU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Самостоятельная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деятельность обучающихся.</a:t>
                      </a: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056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Главная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цель учителя на уроке</a:t>
                      </a:r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Успеть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выполнить все, что запланировано</a:t>
                      </a: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Организовать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деятельность детей: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 поиску</a:t>
                      </a: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и обработке информации;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обобщению способов действия;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ru-RU" sz="1600" b="1" i="1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постановке учебной задачи;</a:t>
                      </a:r>
                      <a:endParaRPr lang="ru-RU" sz="1600" b="1" i="1" dirty="0" smtClean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72198" y="5286388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5921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effectLst/>
              </a:rPr>
              <a:t>Характеристика деятельности педагога, работающего по ФГОС</a:t>
            </a:r>
            <a:endParaRPr lang="ru-RU" sz="2800" b="1" i="1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813852"/>
              </p:ext>
            </p:extLst>
          </p:nvPr>
        </p:nvGraphicFramePr>
        <p:xfrm>
          <a:off x="214282" y="1500173"/>
          <a:ext cx="8715436" cy="5118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5151"/>
                <a:gridCol w="2954950"/>
                <a:gridCol w="3385335"/>
              </a:tblGrid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Предмет изменений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Традиционная деятельность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</a:rPr>
                        <a:t> учителя</a:t>
                      </a:r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Деятельность учителя, работающего по ФГОС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500198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Формулировка заданий для обучающихся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Формулировки: решите, спишите, сравните, найдите и т.д.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Формулировки: проанализируйте, докажите, выразите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символом, создайте схему или модель, измените, придумайте. </a:t>
                      </a: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  <a:tr h="1071571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Форма урока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450215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Преимущественно фронтальная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Преимущественно групповая и /или индивидуальная</a:t>
                      </a:r>
                    </a:p>
                  </a:txBody>
                  <a:tcPr/>
                </a:tc>
              </a:tr>
              <a:tr h="161821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Взаимодействие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с родителями обучающихся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Родители не включены в образовательный процесс.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Информированность родителей обучающихся. Они имеют возможность участвовать в образовательном процессе.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72198" y="5286388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59210"/>
      </p:ext>
    </p:extLst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effectLst/>
              </a:rPr>
              <a:t>Характеристика деятельности педагога, работающего по ФГОС</a:t>
            </a:r>
            <a:endParaRPr lang="ru-RU" sz="2800" b="1" i="1" dirty="0">
              <a:effectLst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813852"/>
              </p:ext>
            </p:extLst>
          </p:nvPr>
        </p:nvGraphicFramePr>
        <p:xfrm>
          <a:off x="214282" y="1346708"/>
          <a:ext cx="8786874" cy="50874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2928958"/>
                <a:gridCol w="3571900"/>
              </a:tblGrid>
              <a:tr h="6535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Предмет изменений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2"/>
                          </a:solidFill>
                        </a:rPr>
                        <a:t>Традиционная деятельность</a:t>
                      </a:r>
                      <a:r>
                        <a:rPr lang="ru-RU" sz="1600" baseline="0" dirty="0" smtClean="0">
                          <a:solidFill>
                            <a:schemeClr val="tx2"/>
                          </a:solidFill>
                        </a:rPr>
                        <a:t> учителя</a:t>
                      </a:r>
                      <a:endParaRPr lang="ru-RU" sz="160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Деятельность учителя, работающего по ФГОС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92869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Образовательная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среда</a:t>
                      </a:r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Создается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учителем.</a:t>
                      </a:r>
                    </a:p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Выставки работ обучающихся.</a:t>
                      </a: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Создается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обучающимися.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Дети изготавливают учебный материал, проводят презентации.</a:t>
                      </a:r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Результаты</a:t>
                      </a:r>
                      <a:r>
                        <a:rPr lang="ru-RU" b="1" baseline="0" dirty="0" smtClean="0">
                          <a:solidFill>
                            <a:srgbClr val="C00000"/>
                          </a:solidFill>
                        </a:rPr>
                        <a:t> обучения</a:t>
                      </a:r>
                      <a:endParaRPr lang="ru-RU" b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предметные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результаты;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sz="1600" b="1" i="1" baseline="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нет портфолио обучающегося;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endParaRPr lang="ru-RU" sz="1600" b="1" i="1" baseline="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основная оценка- оценка учителя;</a:t>
                      </a: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0" marR="0" indent="45021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1600" b="1" i="1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важны положительные оценки учеников по итогам контрольных работ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</a:pPr>
                      <a:endParaRPr lang="ru-RU" sz="16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не только предметные результаты, но и личностные, </a:t>
                      </a:r>
                      <a:r>
                        <a:rPr lang="ru-RU" sz="1600" b="1" i="1" baseline="0" dirty="0" err="1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метапредметные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600" b="1" i="1" baseline="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создание </a:t>
                      </a:r>
                      <a:r>
                        <a:rPr lang="ru-RU" sz="1600" b="1" i="1" baseline="0" dirty="0" err="1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портфолио</a:t>
                      </a: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;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600" b="1" i="1" baseline="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ориентир на самооценку обучающегося, формирование адекватной самооценки;</a:t>
                      </a: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None/>
                      </a:pPr>
                      <a:endParaRPr lang="ru-RU" sz="1600" b="1" i="1" baseline="0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indent="450215" algn="l">
                        <a:spcAft>
                          <a:spcPts val="0"/>
                        </a:spcAft>
                        <a:buFont typeface="Wingdings" pitchFamily="2" charset="2"/>
                        <a:buChar char="Ø"/>
                      </a:pPr>
                      <a:r>
                        <a:rPr lang="ru-RU" sz="1600" b="1" i="1" baseline="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Учет динамики результатов обучения детей относительно самих  себя. Оценка промежуточных результатов обучения;</a:t>
                      </a:r>
                      <a:endParaRPr lang="ru-RU" sz="1600" b="1" i="1" dirty="0" smtClean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72198" y="5286388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sz="16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895921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Шаблон оформления 'Надпись крупным планом'">
  <a:themeElements>
    <a:clrScheme name="Шаблон оформления 'Надпись крупным планом'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Шаблон оформления 'Надпись крупным планом'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Шаблон оформления 'Надпись крупным планом'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Шаблон оформления 'Надпись крупным планом'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Равновесие">
  <a:themeElements>
    <a:clrScheme name="Равновесие 8">
      <a:dk1>
        <a:srgbClr val="000000"/>
      </a:dk1>
      <a:lt1>
        <a:srgbClr val="DDDDDD"/>
      </a:lt1>
      <a:dk2>
        <a:srgbClr val="000000"/>
      </a:dk2>
      <a:lt2>
        <a:srgbClr val="B8B7D1"/>
      </a:lt2>
      <a:accent1>
        <a:srgbClr val="F1F0F4"/>
      </a:accent1>
      <a:accent2>
        <a:srgbClr val="C1BCFC"/>
      </a:accent2>
      <a:accent3>
        <a:srgbClr val="EBEBEB"/>
      </a:accent3>
      <a:accent4>
        <a:srgbClr val="000000"/>
      </a:accent4>
      <a:accent5>
        <a:srgbClr val="F7F6F8"/>
      </a:accent5>
      <a:accent6>
        <a:srgbClr val="AFAAE4"/>
      </a:accent6>
      <a:hlink>
        <a:srgbClr val="5454C6"/>
      </a:hlink>
      <a:folHlink>
        <a:srgbClr val="6A6F86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Равновесие">
  <a:themeElements>
    <a:clrScheme name="Равновесие 8">
      <a:dk1>
        <a:srgbClr val="000000"/>
      </a:dk1>
      <a:lt1>
        <a:srgbClr val="DDDDDD"/>
      </a:lt1>
      <a:dk2>
        <a:srgbClr val="000000"/>
      </a:dk2>
      <a:lt2>
        <a:srgbClr val="B8B7D1"/>
      </a:lt2>
      <a:accent1>
        <a:srgbClr val="F1F0F4"/>
      </a:accent1>
      <a:accent2>
        <a:srgbClr val="C1BCFC"/>
      </a:accent2>
      <a:accent3>
        <a:srgbClr val="EBEBEB"/>
      </a:accent3>
      <a:accent4>
        <a:srgbClr val="000000"/>
      </a:accent4>
      <a:accent5>
        <a:srgbClr val="F7F6F8"/>
      </a:accent5>
      <a:accent6>
        <a:srgbClr val="AFAAE4"/>
      </a:accent6>
      <a:hlink>
        <a:srgbClr val="5454C6"/>
      </a:hlink>
      <a:folHlink>
        <a:srgbClr val="6A6F86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Равновесие">
  <a:themeElements>
    <a:clrScheme name="Равновесие 8">
      <a:dk1>
        <a:srgbClr val="000000"/>
      </a:dk1>
      <a:lt1>
        <a:srgbClr val="DDDDDD"/>
      </a:lt1>
      <a:dk2>
        <a:srgbClr val="000000"/>
      </a:dk2>
      <a:lt2>
        <a:srgbClr val="B8B7D1"/>
      </a:lt2>
      <a:accent1>
        <a:srgbClr val="F1F0F4"/>
      </a:accent1>
      <a:accent2>
        <a:srgbClr val="C1BCFC"/>
      </a:accent2>
      <a:accent3>
        <a:srgbClr val="EBEBEB"/>
      </a:accent3>
      <a:accent4>
        <a:srgbClr val="000000"/>
      </a:accent4>
      <a:accent5>
        <a:srgbClr val="F7F6F8"/>
      </a:accent5>
      <a:accent6>
        <a:srgbClr val="AFAAE4"/>
      </a:accent6>
      <a:hlink>
        <a:srgbClr val="5454C6"/>
      </a:hlink>
      <a:folHlink>
        <a:srgbClr val="6A6F86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708</Words>
  <Application>Microsoft Office PowerPoint</Application>
  <PresentationFormat>Экран (4:3)</PresentationFormat>
  <Paragraphs>140</Paragraphs>
  <Slides>17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Шаблон оформления 'Надпись крупным планом'</vt:lpstr>
      <vt:lpstr>1_Равновесие</vt:lpstr>
      <vt:lpstr>2_Равновесие</vt:lpstr>
      <vt:lpstr>Равновесие</vt:lpstr>
      <vt:lpstr>Трек</vt:lpstr>
      <vt:lpstr>Слайд 1</vt:lpstr>
      <vt:lpstr>Урок есть часть жизни ребенка, и проживание этой жизни должно совершаться на уровне высокой культуры. Урок – главная составная часть учебного процесса. Учебная деятельность учителя и учащегося в значительной мере  сосредотачивается на уроке.</vt:lpstr>
      <vt:lpstr>Современный урок – это, прежде всего урок, на котором учитель умело использует все возможности для развития личности ученика, ее активного умственного роста, глубокого и осмысленного усвоения знаний, для формирования ее нравственных основ.</vt:lpstr>
      <vt:lpstr>Слайд 4</vt:lpstr>
      <vt:lpstr>Учебная ситуация – это такая единица учебного процесса, в которой дети с помощью учителя обнаруживают предмет своего действия, исследуют его, совершая разнообразные учебные действия, преобразуют его или предлагают свое описание, частично запоминают.    </vt:lpstr>
      <vt:lpstr>   Создание учебной ситуации должно строится с учетом:   возраста ребенка;  специфики учебного предмета;  меры сформированности универсальных учебных действий учащихся;     </vt:lpstr>
      <vt:lpstr>Характеристика деятельности педагога, работающего по ФГОС</vt:lpstr>
      <vt:lpstr>Характеристика деятельности педагога, работающего по ФГОС</vt:lpstr>
      <vt:lpstr>Характеристика деятельности педагога, работающего по ФГОС</vt:lpstr>
      <vt:lpstr>Структура урока в рамках деятельностного подхода.  1.Организационный момент. Цель: включение учащихся в деятельность на личностно - значимом уровне.  «Хочу, потому что могу». </vt:lpstr>
      <vt:lpstr>II. Актуализация знаний. Цель: повторение изученного материала, необходимого для «открытия нового знания», и выявление затруднений в индивидуальной деятельности каждого учащегося.  III. Постановка учебной задачи.               Цель: обсуждение затруднений  («Почему возникли затруднения?»,  «Чего мы ещё не знаем?»);  проговаривание цели урока в виде вопроса, на который предстоит ответить, или в виде темы урока. </vt:lpstr>
      <vt:lpstr>IV. «Открытие нового знания»  (построение проекта выхода из затруднения).  Этап изучения новых знаний и способов действий.  V. Первичное закрепление.  Этап закрепления  знаний и способов действий  Цель: проговаривание нового знания,  запись в виде опорного сигнала.  VI. Самоанализ и самоконтроль  Этап  применения  знаний и способов действий  Цель: каждый для себя должен сделать вывод о том, что он уже умеет. </vt:lpstr>
      <vt:lpstr>VII.  Включение нового знания  в систему знаний и повторение.   VIII.   Рефлексия. Цель: осознание учащимися своей УД, самооценка результатов деятельности своей и всего класса. </vt:lpstr>
      <vt:lpstr>Слайд 14</vt:lpstr>
      <vt:lpstr>Современный урок – это урок, характеризующийся следующими признаками:  - главной целью урока является развитие каждой личности, в процессе обучения и воспитания;  - на уроке реализуется  личностно – ориентированный подход к обучению;  - на уроке реализуется деятельностный подход;  - организация урока динамична и вариативна;  - на уроке используются современные педагогические технологии; 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Светик</cp:lastModifiedBy>
  <cp:revision>38</cp:revision>
  <dcterms:created xsi:type="dcterms:W3CDTF">2013-03-26T15:59:35Z</dcterms:created>
  <dcterms:modified xsi:type="dcterms:W3CDTF">2015-12-03T14:00:38Z</dcterms:modified>
</cp:coreProperties>
</file>